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38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A9FF71-7FF2-427E-B609-935F286BEC4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5FC0836F-618C-45E4-AAA0-AFBA5170016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U of Arizona</a:t>
          </a:r>
        </a:p>
      </dgm:t>
    </dgm:pt>
    <dgm:pt modelId="{16B2EA48-AE64-4D64-A9B0-BB33132B7744}" type="parTrans" cxnId="{561836DE-D973-4458-9EC7-0E9BC7C1D43C}">
      <dgm:prSet/>
      <dgm:spPr/>
    </dgm:pt>
    <dgm:pt modelId="{FA83A03E-B451-47A5-8856-04DC0DBC8DAD}" type="sibTrans" cxnId="{561836DE-D973-4458-9EC7-0E9BC7C1D43C}">
      <dgm:prSet/>
      <dgm:spPr/>
    </dgm:pt>
    <dgm:pt modelId="{F175C25B-EB6F-418A-BDCC-C01D565AB80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Main Campus</a:t>
          </a:r>
        </a:p>
      </dgm:t>
    </dgm:pt>
    <dgm:pt modelId="{F004A57F-4C9F-4397-A98A-D939B4A47C50}" type="parTrans" cxnId="{F91BD220-831F-4EDE-9F57-03B209A312E6}">
      <dgm:prSet/>
      <dgm:spPr/>
    </dgm:pt>
    <dgm:pt modelId="{0DB96AB9-43E2-4819-9D51-21088B5F6E36}" type="sibTrans" cxnId="{F91BD220-831F-4EDE-9F57-03B209A312E6}">
      <dgm:prSet/>
      <dgm:spPr/>
    </dgm:pt>
    <dgm:pt modelId="{FD284EC2-9EE2-4EE6-87A3-E59FF61A3CF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MC Auxiliary</a:t>
          </a:r>
        </a:p>
      </dgm:t>
    </dgm:pt>
    <dgm:pt modelId="{E357FA10-5AE9-492A-A4FC-D85BC92C728F}" type="parTrans" cxnId="{EAC0AD5C-352C-4C82-B772-24ABA9608278}">
      <dgm:prSet/>
      <dgm:spPr/>
    </dgm:pt>
    <dgm:pt modelId="{A9BD1703-749E-4843-BF7D-322C5DF0BB97}" type="sibTrans" cxnId="{EAC0AD5C-352C-4C82-B772-24ABA9608278}">
      <dgm:prSet/>
      <dgm:spPr/>
    </dgm:pt>
    <dgm:pt modelId="{B14BF54E-2099-4186-B726-549893BD57C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AHSC</a:t>
          </a:r>
        </a:p>
      </dgm:t>
    </dgm:pt>
    <dgm:pt modelId="{670FE90B-86D4-44BE-BF9E-EE1D4C5D0C57}" type="parTrans" cxnId="{83427700-9298-43D8-A345-11C8A9063BAF}">
      <dgm:prSet/>
      <dgm:spPr/>
    </dgm:pt>
    <dgm:pt modelId="{3706180A-1707-4294-8CB1-91FA9DB1EB06}" type="sibTrans" cxnId="{83427700-9298-43D8-A345-11C8A9063BAF}">
      <dgm:prSet/>
      <dgm:spPr/>
    </dgm:pt>
    <dgm:pt modelId="{6D7AE37D-5378-449D-8852-1293C47F88C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AHSC Aux</a:t>
          </a:r>
        </a:p>
      </dgm:t>
    </dgm:pt>
    <dgm:pt modelId="{8C21FDF4-CF9E-4E4C-8F48-C74A5011F887}" type="parTrans" cxnId="{F597D070-16A2-405B-98BD-4A08D4B6C752}">
      <dgm:prSet/>
      <dgm:spPr/>
    </dgm:pt>
    <dgm:pt modelId="{6B06D9D7-52D9-4626-8469-99A40D765424}" type="sibTrans" cxnId="{F597D070-16A2-405B-98BD-4A08D4B6C752}">
      <dgm:prSet/>
      <dgm:spPr/>
    </dgm:pt>
    <dgm:pt modelId="{CB701680-ADA2-4484-9A30-FF0A2FC07B1B}" type="pres">
      <dgm:prSet presAssocID="{63A9FF71-7FF2-427E-B609-935F286BEC4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BCC4AE1-A59F-4021-B023-2D867D6E7E2D}" type="pres">
      <dgm:prSet presAssocID="{5FC0836F-618C-45E4-AAA0-AFBA51700162}" presName="hierRoot1" presStyleCnt="0">
        <dgm:presLayoutVars>
          <dgm:hierBranch/>
        </dgm:presLayoutVars>
      </dgm:prSet>
      <dgm:spPr/>
    </dgm:pt>
    <dgm:pt modelId="{2523408F-AD31-4C43-8A70-8FC2CE6E2F36}" type="pres">
      <dgm:prSet presAssocID="{5FC0836F-618C-45E4-AAA0-AFBA51700162}" presName="rootComposite1" presStyleCnt="0"/>
      <dgm:spPr/>
    </dgm:pt>
    <dgm:pt modelId="{73B104A5-D0AA-4775-A452-1F8D4DAD65F8}" type="pres">
      <dgm:prSet presAssocID="{5FC0836F-618C-45E4-AAA0-AFBA51700162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1D60A4-2B34-495B-8ED7-C0242EE69C91}" type="pres">
      <dgm:prSet presAssocID="{5FC0836F-618C-45E4-AAA0-AFBA51700162}" presName="rootConnector1" presStyleLbl="node1" presStyleIdx="0" presStyleCnt="0"/>
      <dgm:spPr/>
      <dgm:t>
        <a:bodyPr/>
        <a:lstStyle/>
        <a:p>
          <a:endParaRPr lang="en-US"/>
        </a:p>
      </dgm:t>
    </dgm:pt>
    <dgm:pt modelId="{16863328-F5EF-47DC-B894-6A326FFE6318}" type="pres">
      <dgm:prSet presAssocID="{5FC0836F-618C-45E4-AAA0-AFBA51700162}" presName="hierChild2" presStyleCnt="0"/>
      <dgm:spPr/>
    </dgm:pt>
    <dgm:pt modelId="{CE0596F1-062D-46B5-A8D3-007762EA69B7}" type="pres">
      <dgm:prSet presAssocID="{F004A57F-4C9F-4397-A98A-D939B4A47C50}" presName="Name35" presStyleLbl="parChTrans1D2" presStyleIdx="0" presStyleCnt="2"/>
      <dgm:spPr/>
    </dgm:pt>
    <dgm:pt modelId="{C2DE7D79-4BF5-414D-88D6-D146D7D8E681}" type="pres">
      <dgm:prSet presAssocID="{F175C25B-EB6F-418A-BDCC-C01D565AB803}" presName="hierRoot2" presStyleCnt="0">
        <dgm:presLayoutVars>
          <dgm:hierBranch/>
        </dgm:presLayoutVars>
      </dgm:prSet>
      <dgm:spPr/>
    </dgm:pt>
    <dgm:pt modelId="{7C0530C6-34A5-4032-9EA5-C2134D8E5F6F}" type="pres">
      <dgm:prSet presAssocID="{F175C25B-EB6F-418A-BDCC-C01D565AB803}" presName="rootComposite" presStyleCnt="0"/>
      <dgm:spPr/>
    </dgm:pt>
    <dgm:pt modelId="{70974136-5305-4762-AAD5-68584895FC49}" type="pres">
      <dgm:prSet presAssocID="{F175C25B-EB6F-418A-BDCC-C01D565AB803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39E231C-E13E-4AC2-BE75-0DCEA8EF6115}" type="pres">
      <dgm:prSet presAssocID="{F175C25B-EB6F-418A-BDCC-C01D565AB803}" presName="rootConnector" presStyleLbl="node2" presStyleIdx="0" presStyleCnt="2"/>
      <dgm:spPr/>
      <dgm:t>
        <a:bodyPr/>
        <a:lstStyle/>
        <a:p>
          <a:endParaRPr lang="en-US"/>
        </a:p>
      </dgm:t>
    </dgm:pt>
    <dgm:pt modelId="{18B8D298-402A-4BB8-B206-B26F83EBBB37}" type="pres">
      <dgm:prSet presAssocID="{F175C25B-EB6F-418A-BDCC-C01D565AB803}" presName="hierChild4" presStyleCnt="0"/>
      <dgm:spPr/>
    </dgm:pt>
    <dgm:pt modelId="{B4FE9541-6B66-4813-A162-340078DD6778}" type="pres">
      <dgm:prSet presAssocID="{E357FA10-5AE9-492A-A4FC-D85BC92C728F}" presName="Name35" presStyleLbl="parChTrans1D3" presStyleIdx="0" presStyleCnt="2"/>
      <dgm:spPr/>
    </dgm:pt>
    <dgm:pt modelId="{AD69DA41-6070-4AEB-8EF0-21A284BFF7DA}" type="pres">
      <dgm:prSet presAssocID="{FD284EC2-9EE2-4EE6-87A3-E59FF61A3CF4}" presName="hierRoot2" presStyleCnt="0">
        <dgm:presLayoutVars>
          <dgm:hierBranch val="r"/>
        </dgm:presLayoutVars>
      </dgm:prSet>
      <dgm:spPr/>
    </dgm:pt>
    <dgm:pt modelId="{9D523D84-2487-41D2-80CA-E06EBB6E177F}" type="pres">
      <dgm:prSet presAssocID="{FD284EC2-9EE2-4EE6-87A3-E59FF61A3CF4}" presName="rootComposite" presStyleCnt="0"/>
      <dgm:spPr/>
    </dgm:pt>
    <dgm:pt modelId="{1BA2A16A-7894-4B1B-92F8-0A47CEC1FCBF}" type="pres">
      <dgm:prSet presAssocID="{FD284EC2-9EE2-4EE6-87A3-E59FF61A3CF4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3CF51D-B6B2-496D-99D4-AC799E25FECC}" type="pres">
      <dgm:prSet presAssocID="{FD284EC2-9EE2-4EE6-87A3-E59FF61A3CF4}" presName="rootConnector" presStyleLbl="node3" presStyleIdx="0" presStyleCnt="2"/>
      <dgm:spPr/>
      <dgm:t>
        <a:bodyPr/>
        <a:lstStyle/>
        <a:p>
          <a:endParaRPr lang="en-US"/>
        </a:p>
      </dgm:t>
    </dgm:pt>
    <dgm:pt modelId="{49E487C7-2DE5-491D-9E70-B8CB90625B49}" type="pres">
      <dgm:prSet presAssocID="{FD284EC2-9EE2-4EE6-87A3-E59FF61A3CF4}" presName="hierChild4" presStyleCnt="0"/>
      <dgm:spPr/>
    </dgm:pt>
    <dgm:pt modelId="{7CEEC618-A2CC-4B90-8B14-1321AE0B7DB0}" type="pres">
      <dgm:prSet presAssocID="{FD284EC2-9EE2-4EE6-87A3-E59FF61A3CF4}" presName="hierChild5" presStyleCnt="0"/>
      <dgm:spPr/>
    </dgm:pt>
    <dgm:pt modelId="{630BA76F-85D1-4F9E-9EB0-913A0B63031F}" type="pres">
      <dgm:prSet presAssocID="{F175C25B-EB6F-418A-BDCC-C01D565AB803}" presName="hierChild5" presStyleCnt="0"/>
      <dgm:spPr/>
    </dgm:pt>
    <dgm:pt modelId="{BF308D40-2E8D-4C69-92AB-D11ED88CFC51}" type="pres">
      <dgm:prSet presAssocID="{670FE90B-86D4-44BE-BF9E-EE1D4C5D0C57}" presName="Name35" presStyleLbl="parChTrans1D2" presStyleIdx="1" presStyleCnt="2"/>
      <dgm:spPr/>
    </dgm:pt>
    <dgm:pt modelId="{FF81D548-F0E4-40A6-BB0A-5F6AD00B835A}" type="pres">
      <dgm:prSet presAssocID="{B14BF54E-2099-4186-B726-549893BD57CE}" presName="hierRoot2" presStyleCnt="0">
        <dgm:presLayoutVars>
          <dgm:hierBranch/>
        </dgm:presLayoutVars>
      </dgm:prSet>
      <dgm:spPr/>
    </dgm:pt>
    <dgm:pt modelId="{76526B78-2B6E-4D6F-899F-1D2722D859A0}" type="pres">
      <dgm:prSet presAssocID="{B14BF54E-2099-4186-B726-549893BD57CE}" presName="rootComposite" presStyleCnt="0"/>
      <dgm:spPr/>
    </dgm:pt>
    <dgm:pt modelId="{CC4C4F0C-199B-407E-8775-BF6E3E517200}" type="pres">
      <dgm:prSet presAssocID="{B14BF54E-2099-4186-B726-549893BD57CE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9A3D52E-F5E6-456C-8507-7993A87FBBC1}" type="pres">
      <dgm:prSet presAssocID="{B14BF54E-2099-4186-B726-549893BD57CE}" presName="rootConnector" presStyleLbl="node2" presStyleIdx="1" presStyleCnt="2"/>
      <dgm:spPr/>
      <dgm:t>
        <a:bodyPr/>
        <a:lstStyle/>
        <a:p>
          <a:endParaRPr lang="en-US"/>
        </a:p>
      </dgm:t>
    </dgm:pt>
    <dgm:pt modelId="{7D51015A-519E-4322-A771-D3000675BB1F}" type="pres">
      <dgm:prSet presAssocID="{B14BF54E-2099-4186-B726-549893BD57CE}" presName="hierChild4" presStyleCnt="0"/>
      <dgm:spPr/>
    </dgm:pt>
    <dgm:pt modelId="{7EAFFF9C-9EFE-457D-87AA-2EE9FB62D0B9}" type="pres">
      <dgm:prSet presAssocID="{8C21FDF4-CF9E-4E4C-8F48-C74A5011F887}" presName="Name35" presStyleLbl="parChTrans1D3" presStyleIdx="1" presStyleCnt="2"/>
      <dgm:spPr/>
    </dgm:pt>
    <dgm:pt modelId="{DF840450-DA20-427B-8165-B770FF69BE7C}" type="pres">
      <dgm:prSet presAssocID="{6D7AE37D-5378-449D-8852-1293C47F88C3}" presName="hierRoot2" presStyleCnt="0">
        <dgm:presLayoutVars>
          <dgm:hierBranch val="r"/>
        </dgm:presLayoutVars>
      </dgm:prSet>
      <dgm:spPr/>
    </dgm:pt>
    <dgm:pt modelId="{AEAF9D00-5BF4-45D2-AA73-D62344622FE6}" type="pres">
      <dgm:prSet presAssocID="{6D7AE37D-5378-449D-8852-1293C47F88C3}" presName="rootComposite" presStyleCnt="0"/>
      <dgm:spPr/>
    </dgm:pt>
    <dgm:pt modelId="{9DFFEA1B-2A23-4ADA-94D9-89DE0EE35D61}" type="pres">
      <dgm:prSet presAssocID="{6D7AE37D-5378-449D-8852-1293C47F88C3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E75F08-3888-40CC-9F53-549B29BBF683}" type="pres">
      <dgm:prSet presAssocID="{6D7AE37D-5378-449D-8852-1293C47F88C3}" presName="rootConnector" presStyleLbl="node3" presStyleIdx="1" presStyleCnt="2"/>
      <dgm:spPr/>
      <dgm:t>
        <a:bodyPr/>
        <a:lstStyle/>
        <a:p>
          <a:endParaRPr lang="en-US"/>
        </a:p>
      </dgm:t>
    </dgm:pt>
    <dgm:pt modelId="{84A9AF51-5D4A-4D64-8200-DF08AA4024F6}" type="pres">
      <dgm:prSet presAssocID="{6D7AE37D-5378-449D-8852-1293C47F88C3}" presName="hierChild4" presStyleCnt="0"/>
      <dgm:spPr/>
    </dgm:pt>
    <dgm:pt modelId="{58BA1625-4807-4079-BCE4-CF35AE45F42B}" type="pres">
      <dgm:prSet presAssocID="{6D7AE37D-5378-449D-8852-1293C47F88C3}" presName="hierChild5" presStyleCnt="0"/>
      <dgm:spPr/>
    </dgm:pt>
    <dgm:pt modelId="{71DEA76F-90E2-4184-98E0-0B5A4A23FEE4}" type="pres">
      <dgm:prSet presAssocID="{B14BF54E-2099-4186-B726-549893BD57CE}" presName="hierChild5" presStyleCnt="0"/>
      <dgm:spPr/>
    </dgm:pt>
    <dgm:pt modelId="{3CF95666-14D4-460F-B69A-5E9E2B382BB0}" type="pres">
      <dgm:prSet presAssocID="{5FC0836F-618C-45E4-AAA0-AFBA51700162}" presName="hierChild3" presStyleCnt="0"/>
      <dgm:spPr/>
    </dgm:pt>
  </dgm:ptLst>
  <dgm:cxnLst>
    <dgm:cxn modelId="{CC5D0A63-C4CF-4051-9AC9-891732F07D7E}" type="presOf" srcId="{FD284EC2-9EE2-4EE6-87A3-E59FF61A3CF4}" destId="{1BA2A16A-7894-4B1B-92F8-0A47CEC1FCBF}" srcOrd="0" destOrd="0" presId="urn:microsoft.com/office/officeart/2005/8/layout/orgChart1"/>
    <dgm:cxn modelId="{4DFE7AB3-6ED9-4440-AD91-9DFDB713FD3D}" type="presOf" srcId="{8C21FDF4-CF9E-4E4C-8F48-C74A5011F887}" destId="{7EAFFF9C-9EFE-457D-87AA-2EE9FB62D0B9}" srcOrd="0" destOrd="0" presId="urn:microsoft.com/office/officeart/2005/8/layout/orgChart1"/>
    <dgm:cxn modelId="{F597D070-16A2-405B-98BD-4A08D4B6C752}" srcId="{B14BF54E-2099-4186-B726-549893BD57CE}" destId="{6D7AE37D-5378-449D-8852-1293C47F88C3}" srcOrd="0" destOrd="0" parTransId="{8C21FDF4-CF9E-4E4C-8F48-C74A5011F887}" sibTransId="{6B06D9D7-52D9-4626-8469-99A40D765424}"/>
    <dgm:cxn modelId="{561836DE-D973-4458-9EC7-0E9BC7C1D43C}" srcId="{63A9FF71-7FF2-427E-B609-935F286BEC49}" destId="{5FC0836F-618C-45E4-AAA0-AFBA51700162}" srcOrd="0" destOrd="0" parTransId="{16B2EA48-AE64-4D64-A9B0-BB33132B7744}" sibTransId="{FA83A03E-B451-47A5-8856-04DC0DBC8DAD}"/>
    <dgm:cxn modelId="{0DC9EC4C-7AE4-4B70-81C3-2ABB74944D80}" type="presOf" srcId="{63A9FF71-7FF2-427E-B609-935F286BEC49}" destId="{CB701680-ADA2-4484-9A30-FF0A2FC07B1B}" srcOrd="0" destOrd="0" presId="urn:microsoft.com/office/officeart/2005/8/layout/orgChart1"/>
    <dgm:cxn modelId="{2C65EE39-732F-4A14-9FFD-E723A5AD7378}" type="presOf" srcId="{E357FA10-5AE9-492A-A4FC-D85BC92C728F}" destId="{B4FE9541-6B66-4813-A162-340078DD6778}" srcOrd="0" destOrd="0" presId="urn:microsoft.com/office/officeart/2005/8/layout/orgChart1"/>
    <dgm:cxn modelId="{F91BD220-831F-4EDE-9F57-03B209A312E6}" srcId="{5FC0836F-618C-45E4-AAA0-AFBA51700162}" destId="{F175C25B-EB6F-418A-BDCC-C01D565AB803}" srcOrd="0" destOrd="0" parTransId="{F004A57F-4C9F-4397-A98A-D939B4A47C50}" sibTransId="{0DB96AB9-43E2-4819-9D51-21088B5F6E36}"/>
    <dgm:cxn modelId="{63D1FE7B-BAFA-4009-989B-060600081901}" type="presOf" srcId="{B14BF54E-2099-4186-B726-549893BD57CE}" destId="{CC4C4F0C-199B-407E-8775-BF6E3E517200}" srcOrd="0" destOrd="0" presId="urn:microsoft.com/office/officeart/2005/8/layout/orgChart1"/>
    <dgm:cxn modelId="{EAC0AD5C-352C-4C82-B772-24ABA9608278}" srcId="{F175C25B-EB6F-418A-BDCC-C01D565AB803}" destId="{FD284EC2-9EE2-4EE6-87A3-E59FF61A3CF4}" srcOrd="0" destOrd="0" parTransId="{E357FA10-5AE9-492A-A4FC-D85BC92C728F}" sibTransId="{A9BD1703-749E-4843-BF7D-322C5DF0BB97}"/>
    <dgm:cxn modelId="{05CF2B68-7F2C-44EF-9102-39C5984F1AC9}" type="presOf" srcId="{5FC0836F-618C-45E4-AAA0-AFBA51700162}" destId="{73B104A5-D0AA-4775-A452-1F8D4DAD65F8}" srcOrd="0" destOrd="0" presId="urn:microsoft.com/office/officeart/2005/8/layout/orgChart1"/>
    <dgm:cxn modelId="{77602B09-DF94-4B01-AC3A-9276548816E1}" type="presOf" srcId="{F175C25B-EB6F-418A-BDCC-C01D565AB803}" destId="{70974136-5305-4762-AAD5-68584895FC49}" srcOrd="0" destOrd="0" presId="urn:microsoft.com/office/officeart/2005/8/layout/orgChart1"/>
    <dgm:cxn modelId="{2C6C766D-7450-44B5-B35C-F703D441C3A7}" type="presOf" srcId="{6D7AE37D-5378-449D-8852-1293C47F88C3}" destId="{B7E75F08-3888-40CC-9F53-549B29BBF683}" srcOrd="1" destOrd="0" presId="urn:microsoft.com/office/officeart/2005/8/layout/orgChart1"/>
    <dgm:cxn modelId="{EB05B842-101C-4B1C-A245-C28EF019845F}" type="presOf" srcId="{6D7AE37D-5378-449D-8852-1293C47F88C3}" destId="{9DFFEA1B-2A23-4ADA-94D9-89DE0EE35D61}" srcOrd="0" destOrd="0" presId="urn:microsoft.com/office/officeart/2005/8/layout/orgChart1"/>
    <dgm:cxn modelId="{3AB5B541-9C7E-45F2-A809-66363C95021B}" type="presOf" srcId="{B14BF54E-2099-4186-B726-549893BD57CE}" destId="{39A3D52E-F5E6-456C-8507-7993A87FBBC1}" srcOrd="1" destOrd="0" presId="urn:microsoft.com/office/officeart/2005/8/layout/orgChart1"/>
    <dgm:cxn modelId="{0C990A59-38B6-415A-A4CC-502F2D0F78A4}" type="presOf" srcId="{F004A57F-4C9F-4397-A98A-D939B4A47C50}" destId="{CE0596F1-062D-46B5-A8D3-007762EA69B7}" srcOrd="0" destOrd="0" presId="urn:microsoft.com/office/officeart/2005/8/layout/orgChart1"/>
    <dgm:cxn modelId="{C2C68012-E3A4-4AC2-8F98-C5BD63520635}" type="presOf" srcId="{5FC0836F-618C-45E4-AAA0-AFBA51700162}" destId="{4A1D60A4-2B34-495B-8ED7-C0242EE69C91}" srcOrd="1" destOrd="0" presId="urn:microsoft.com/office/officeart/2005/8/layout/orgChart1"/>
    <dgm:cxn modelId="{5DEA0CB3-E7C7-4CFC-AB25-EBB5C8543F33}" type="presOf" srcId="{670FE90B-86D4-44BE-BF9E-EE1D4C5D0C57}" destId="{BF308D40-2E8D-4C69-92AB-D11ED88CFC51}" srcOrd="0" destOrd="0" presId="urn:microsoft.com/office/officeart/2005/8/layout/orgChart1"/>
    <dgm:cxn modelId="{38EF4289-8F96-464D-B489-3D2D8C2C6A82}" type="presOf" srcId="{FD284EC2-9EE2-4EE6-87A3-E59FF61A3CF4}" destId="{793CF51D-B6B2-496D-99D4-AC799E25FECC}" srcOrd="1" destOrd="0" presId="urn:microsoft.com/office/officeart/2005/8/layout/orgChart1"/>
    <dgm:cxn modelId="{83427700-9298-43D8-A345-11C8A9063BAF}" srcId="{5FC0836F-618C-45E4-AAA0-AFBA51700162}" destId="{B14BF54E-2099-4186-B726-549893BD57CE}" srcOrd="1" destOrd="0" parTransId="{670FE90B-86D4-44BE-BF9E-EE1D4C5D0C57}" sibTransId="{3706180A-1707-4294-8CB1-91FA9DB1EB06}"/>
    <dgm:cxn modelId="{C094C336-6CC7-41D7-AC5B-17B28B96CE78}" type="presOf" srcId="{F175C25B-EB6F-418A-BDCC-C01D565AB803}" destId="{039E231C-E13E-4AC2-BE75-0DCEA8EF6115}" srcOrd="1" destOrd="0" presId="urn:microsoft.com/office/officeart/2005/8/layout/orgChart1"/>
    <dgm:cxn modelId="{1777E61C-3825-4B44-B991-72C5D521BB88}" type="presParOf" srcId="{CB701680-ADA2-4484-9A30-FF0A2FC07B1B}" destId="{BBCC4AE1-A59F-4021-B023-2D867D6E7E2D}" srcOrd="0" destOrd="0" presId="urn:microsoft.com/office/officeart/2005/8/layout/orgChart1"/>
    <dgm:cxn modelId="{654B9908-B6A5-4566-8652-D71B7E3B763E}" type="presParOf" srcId="{BBCC4AE1-A59F-4021-B023-2D867D6E7E2D}" destId="{2523408F-AD31-4C43-8A70-8FC2CE6E2F36}" srcOrd="0" destOrd="0" presId="urn:microsoft.com/office/officeart/2005/8/layout/orgChart1"/>
    <dgm:cxn modelId="{DAB8DA2F-8A80-49A6-BCB1-F84219E4C04C}" type="presParOf" srcId="{2523408F-AD31-4C43-8A70-8FC2CE6E2F36}" destId="{73B104A5-D0AA-4775-A452-1F8D4DAD65F8}" srcOrd="0" destOrd="0" presId="urn:microsoft.com/office/officeart/2005/8/layout/orgChart1"/>
    <dgm:cxn modelId="{AC39A19C-DF28-431D-8645-21962569B26A}" type="presParOf" srcId="{2523408F-AD31-4C43-8A70-8FC2CE6E2F36}" destId="{4A1D60A4-2B34-495B-8ED7-C0242EE69C91}" srcOrd="1" destOrd="0" presId="urn:microsoft.com/office/officeart/2005/8/layout/orgChart1"/>
    <dgm:cxn modelId="{8FA99DDB-C3FD-4341-B941-9E9D7E1954CF}" type="presParOf" srcId="{BBCC4AE1-A59F-4021-B023-2D867D6E7E2D}" destId="{16863328-F5EF-47DC-B894-6A326FFE6318}" srcOrd="1" destOrd="0" presId="urn:microsoft.com/office/officeart/2005/8/layout/orgChart1"/>
    <dgm:cxn modelId="{2BA5FAAB-91D1-4670-AB2A-E15498468932}" type="presParOf" srcId="{16863328-F5EF-47DC-B894-6A326FFE6318}" destId="{CE0596F1-062D-46B5-A8D3-007762EA69B7}" srcOrd="0" destOrd="0" presId="urn:microsoft.com/office/officeart/2005/8/layout/orgChart1"/>
    <dgm:cxn modelId="{8B29A926-B482-4BFC-A46C-E733979F06A9}" type="presParOf" srcId="{16863328-F5EF-47DC-B894-6A326FFE6318}" destId="{C2DE7D79-4BF5-414D-88D6-D146D7D8E681}" srcOrd="1" destOrd="0" presId="urn:microsoft.com/office/officeart/2005/8/layout/orgChart1"/>
    <dgm:cxn modelId="{90FAB9AB-0476-4ED9-A06D-8C305559A172}" type="presParOf" srcId="{C2DE7D79-4BF5-414D-88D6-D146D7D8E681}" destId="{7C0530C6-34A5-4032-9EA5-C2134D8E5F6F}" srcOrd="0" destOrd="0" presId="urn:microsoft.com/office/officeart/2005/8/layout/orgChart1"/>
    <dgm:cxn modelId="{82EC4321-42B0-474D-A1D8-622A2CF81E3F}" type="presParOf" srcId="{7C0530C6-34A5-4032-9EA5-C2134D8E5F6F}" destId="{70974136-5305-4762-AAD5-68584895FC49}" srcOrd="0" destOrd="0" presId="urn:microsoft.com/office/officeart/2005/8/layout/orgChart1"/>
    <dgm:cxn modelId="{97176561-04BD-4111-886D-5A29230B1D3F}" type="presParOf" srcId="{7C0530C6-34A5-4032-9EA5-C2134D8E5F6F}" destId="{039E231C-E13E-4AC2-BE75-0DCEA8EF6115}" srcOrd="1" destOrd="0" presId="urn:microsoft.com/office/officeart/2005/8/layout/orgChart1"/>
    <dgm:cxn modelId="{ED5442B6-5AF8-4F65-BD9F-966F0127ABB2}" type="presParOf" srcId="{C2DE7D79-4BF5-414D-88D6-D146D7D8E681}" destId="{18B8D298-402A-4BB8-B206-B26F83EBBB37}" srcOrd="1" destOrd="0" presId="urn:microsoft.com/office/officeart/2005/8/layout/orgChart1"/>
    <dgm:cxn modelId="{111DE2AC-C6E9-4AC3-A9F1-1917D9CA2A17}" type="presParOf" srcId="{18B8D298-402A-4BB8-B206-B26F83EBBB37}" destId="{B4FE9541-6B66-4813-A162-340078DD6778}" srcOrd="0" destOrd="0" presId="urn:microsoft.com/office/officeart/2005/8/layout/orgChart1"/>
    <dgm:cxn modelId="{A26197C2-20B1-4FCC-8ED5-431126232EC0}" type="presParOf" srcId="{18B8D298-402A-4BB8-B206-B26F83EBBB37}" destId="{AD69DA41-6070-4AEB-8EF0-21A284BFF7DA}" srcOrd="1" destOrd="0" presId="urn:microsoft.com/office/officeart/2005/8/layout/orgChart1"/>
    <dgm:cxn modelId="{4F710067-3C01-4228-A6DD-1DBFE06354E7}" type="presParOf" srcId="{AD69DA41-6070-4AEB-8EF0-21A284BFF7DA}" destId="{9D523D84-2487-41D2-80CA-E06EBB6E177F}" srcOrd="0" destOrd="0" presId="urn:microsoft.com/office/officeart/2005/8/layout/orgChart1"/>
    <dgm:cxn modelId="{03994249-BD5A-468B-85E7-78125AD5AB20}" type="presParOf" srcId="{9D523D84-2487-41D2-80CA-E06EBB6E177F}" destId="{1BA2A16A-7894-4B1B-92F8-0A47CEC1FCBF}" srcOrd="0" destOrd="0" presId="urn:microsoft.com/office/officeart/2005/8/layout/orgChart1"/>
    <dgm:cxn modelId="{74AAD6E8-FB5C-4104-BE01-7EAFB9E8A6F2}" type="presParOf" srcId="{9D523D84-2487-41D2-80CA-E06EBB6E177F}" destId="{793CF51D-B6B2-496D-99D4-AC799E25FECC}" srcOrd="1" destOrd="0" presId="urn:microsoft.com/office/officeart/2005/8/layout/orgChart1"/>
    <dgm:cxn modelId="{AD48C60F-6C2A-47F8-911B-2FB63551D824}" type="presParOf" srcId="{AD69DA41-6070-4AEB-8EF0-21A284BFF7DA}" destId="{49E487C7-2DE5-491D-9E70-B8CB90625B49}" srcOrd="1" destOrd="0" presId="urn:microsoft.com/office/officeart/2005/8/layout/orgChart1"/>
    <dgm:cxn modelId="{E8911CB0-9F99-4C10-B8F7-E2752B8132F0}" type="presParOf" srcId="{AD69DA41-6070-4AEB-8EF0-21A284BFF7DA}" destId="{7CEEC618-A2CC-4B90-8B14-1321AE0B7DB0}" srcOrd="2" destOrd="0" presId="urn:microsoft.com/office/officeart/2005/8/layout/orgChart1"/>
    <dgm:cxn modelId="{7B7FE990-DE6D-41CB-AE03-719608CD1E44}" type="presParOf" srcId="{C2DE7D79-4BF5-414D-88D6-D146D7D8E681}" destId="{630BA76F-85D1-4F9E-9EB0-913A0B63031F}" srcOrd="2" destOrd="0" presId="urn:microsoft.com/office/officeart/2005/8/layout/orgChart1"/>
    <dgm:cxn modelId="{27EFAA00-F4B9-4994-A7DD-E8E265DB0721}" type="presParOf" srcId="{16863328-F5EF-47DC-B894-6A326FFE6318}" destId="{BF308D40-2E8D-4C69-92AB-D11ED88CFC51}" srcOrd="2" destOrd="0" presId="urn:microsoft.com/office/officeart/2005/8/layout/orgChart1"/>
    <dgm:cxn modelId="{CC7EB840-E423-4D63-A4F6-ABA306AC9779}" type="presParOf" srcId="{16863328-F5EF-47DC-B894-6A326FFE6318}" destId="{FF81D548-F0E4-40A6-BB0A-5F6AD00B835A}" srcOrd="3" destOrd="0" presId="urn:microsoft.com/office/officeart/2005/8/layout/orgChart1"/>
    <dgm:cxn modelId="{A04F84A8-430C-4A4F-814D-864E2647801C}" type="presParOf" srcId="{FF81D548-F0E4-40A6-BB0A-5F6AD00B835A}" destId="{76526B78-2B6E-4D6F-899F-1D2722D859A0}" srcOrd="0" destOrd="0" presId="urn:microsoft.com/office/officeart/2005/8/layout/orgChart1"/>
    <dgm:cxn modelId="{26350095-00AC-463B-97F2-912EBE9A5214}" type="presParOf" srcId="{76526B78-2B6E-4D6F-899F-1D2722D859A0}" destId="{CC4C4F0C-199B-407E-8775-BF6E3E517200}" srcOrd="0" destOrd="0" presId="urn:microsoft.com/office/officeart/2005/8/layout/orgChart1"/>
    <dgm:cxn modelId="{F16CC5AB-633A-49F6-BA03-3E2D3F23915A}" type="presParOf" srcId="{76526B78-2B6E-4D6F-899F-1D2722D859A0}" destId="{39A3D52E-F5E6-456C-8507-7993A87FBBC1}" srcOrd="1" destOrd="0" presId="urn:microsoft.com/office/officeart/2005/8/layout/orgChart1"/>
    <dgm:cxn modelId="{99B1620D-2E72-4961-96B0-BF282EF8D67F}" type="presParOf" srcId="{FF81D548-F0E4-40A6-BB0A-5F6AD00B835A}" destId="{7D51015A-519E-4322-A771-D3000675BB1F}" srcOrd="1" destOrd="0" presId="urn:microsoft.com/office/officeart/2005/8/layout/orgChart1"/>
    <dgm:cxn modelId="{197265AE-7590-4788-BDB0-23C2B60807C6}" type="presParOf" srcId="{7D51015A-519E-4322-A771-D3000675BB1F}" destId="{7EAFFF9C-9EFE-457D-87AA-2EE9FB62D0B9}" srcOrd="0" destOrd="0" presId="urn:microsoft.com/office/officeart/2005/8/layout/orgChart1"/>
    <dgm:cxn modelId="{5E98304F-64A7-42A7-B496-CC5E344B0F13}" type="presParOf" srcId="{7D51015A-519E-4322-A771-D3000675BB1F}" destId="{DF840450-DA20-427B-8165-B770FF69BE7C}" srcOrd="1" destOrd="0" presId="urn:microsoft.com/office/officeart/2005/8/layout/orgChart1"/>
    <dgm:cxn modelId="{23B38A3F-C74B-4EA2-AE6B-3427D4254FEB}" type="presParOf" srcId="{DF840450-DA20-427B-8165-B770FF69BE7C}" destId="{AEAF9D00-5BF4-45D2-AA73-D62344622FE6}" srcOrd="0" destOrd="0" presId="urn:microsoft.com/office/officeart/2005/8/layout/orgChart1"/>
    <dgm:cxn modelId="{A30A5D0A-75E3-423D-BF4E-0EB0DBA8A9BD}" type="presParOf" srcId="{AEAF9D00-5BF4-45D2-AA73-D62344622FE6}" destId="{9DFFEA1B-2A23-4ADA-94D9-89DE0EE35D61}" srcOrd="0" destOrd="0" presId="urn:microsoft.com/office/officeart/2005/8/layout/orgChart1"/>
    <dgm:cxn modelId="{2892D649-D38F-427C-AB64-A8CFA27F5563}" type="presParOf" srcId="{AEAF9D00-5BF4-45D2-AA73-D62344622FE6}" destId="{B7E75F08-3888-40CC-9F53-549B29BBF683}" srcOrd="1" destOrd="0" presId="urn:microsoft.com/office/officeart/2005/8/layout/orgChart1"/>
    <dgm:cxn modelId="{BFCDD693-7344-4C7C-B6F3-A0A2073A3A23}" type="presParOf" srcId="{DF840450-DA20-427B-8165-B770FF69BE7C}" destId="{84A9AF51-5D4A-4D64-8200-DF08AA4024F6}" srcOrd="1" destOrd="0" presId="urn:microsoft.com/office/officeart/2005/8/layout/orgChart1"/>
    <dgm:cxn modelId="{3DA09A62-83AD-4D64-9A1D-B0360DFC4152}" type="presParOf" srcId="{DF840450-DA20-427B-8165-B770FF69BE7C}" destId="{58BA1625-4807-4079-BCE4-CF35AE45F42B}" srcOrd="2" destOrd="0" presId="urn:microsoft.com/office/officeart/2005/8/layout/orgChart1"/>
    <dgm:cxn modelId="{F83EC0EF-A856-4163-BBF6-9B72F9DAB438}" type="presParOf" srcId="{FF81D548-F0E4-40A6-BB0A-5F6AD00B835A}" destId="{71DEA76F-90E2-4184-98E0-0B5A4A23FEE4}" srcOrd="2" destOrd="0" presId="urn:microsoft.com/office/officeart/2005/8/layout/orgChart1"/>
    <dgm:cxn modelId="{69675DD4-C787-423A-86E4-8A689D715D2A}" type="presParOf" srcId="{BBCC4AE1-A59F-4021-B023-2D867D6E7E2D}" destId="{3CF95666-14D4-460F-B69A-5E9E2B382BB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AFFF9C-9EFE-457D-87AA-2EE9FB62D0B9}">
      <dsp:nvSpPr>
        <dsp:cNvPr id="0" name=""/>
        <dsp:cNvSpPr/>
      </dsp:nvSpPr>
      <dsp:spPr>
        <a:xfrm>
          <a:off x="4829778" y="2312730"/>
          <a:ext cx="91440" cy="40101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10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308D40-2E8D-4C69-92AB-D11ED88CFC51}">
      <dsp:nvSpPr>
        <dsp:cNvPr id="0" name=""/>
        <dsp:cNvSpPr/>
      </dsp:nvSpPr>
      <dsp:spPr>
        <a:xfrm>
          <a:off x="3720192" y="956917"/>
          <a:ext cx="1155305" cy="4010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0507"/>
              </a:lnTo>
              <a:lnTo>
                <a:pt x="1155305" y="200507"/>
              </a:lnTo>
              <a:lnTo>
                <a:pt x="1155305" y="4010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FE9541-6B66-4813-A162-340078DD6778}">
      <dsp:nvSpPr>
        <dsp:cNvPr id="0" name=""/>
        <dsp:cNvSpPr/>
      </dsp:nvSpPr>
      <dsp:spPr>
        <a:xfrm>
          <a:off x="2519167" y="2312730"/>
          <a:ext cx="91440" cy="40101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10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0596F1-062D-46B5-A8D3-007762EA69B7}">
      <dsp:nvSpPr>
        <dsp:cNvPr id="0" name=""/>
        <dsp:cNvSpPr/>
      </dsp:nvSpPr>
      <dsp:spPr>
        <a:xfrm>
          <a:off x="2564887" y="956917"/>
          <a:ext cx="1155305" cy="401015"/>
        </a:xfrm>
        <a:custGeom>
          <a:avLst/>
          <a:gdLst/>
          <a:ahLst/>
          <a:cxnLst/>
          <a:rect l="0" t="0" r="0" b="0"/>
          <a:pathLst>
            <a:path>
              <a:moveTo>
                <a:pt x="1155305" y="0"/>
              </a:moveTo>
              <a:lnTo>
                <a:pt x="1155305" y="200507"/>
              </a:lnTo>
              <a:lnTo>
                <a:pt x="0" y="200507"/>
              </a:lnTo>
              <a:lnTo>
                <a:pt x="0" y="4010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B104A5-D0AA-4775-A452-1F8D4DAD65F8}">
      <dsp:nvSpPr>
        <dsp:cNvPr id="0" name=""/>
        <dsp:cNvSpPr/>
      </dsp:nvSpPr>
      <dsp:spPr>
        <a:xfrm>
          <a:off x="2765394" y="2119"/>
          <a:ext cx="1909596" cy="9547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9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U of Arizona</a:t>
          </a:r>
        </a:p>
      </dsp:txBody>
      <dsp:txXfrm>
        <a:off x="2765394" y="2119"/>
        <a:ext cx="1909596" cy="954798"/>
      </dsp:txXfrm>
    </dsp:sp>
    <dsp:sp modelId="{70974136-5305-4762-AAD5-68584895FC49}">
      <dsp:nvSpPr>
        <dsp:cNvPr id="0" name=""/>
        <dsp:cNvSpPr/>
      </dsp:nvSpPr>
      <dsp:spPr>
        <a:xfrm>
          <a:off x="1610089" y="1357932"/>
          <a:ext cx="1909596" cy="9547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9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Main Campus</a:t>
          </a:r>
        </a:p>
      </dsp:txBody>
      <dsp:txXfrm>
        <a:off x="1610089" y="1357932"/>
        <a:ext cx="1909596" cy="954798"/>
      </dsp:txXfrm>
    </dsp:sp>
    <dsp:sp modelId="{1BA2A16A-7894-4B1B-92F8-0A47CEC1FCBF}">
      <dsp:nvSpPr>
        <dsp:cNvPr id="0" name=""/>
        <dsp:cNvSpPr/>
      </dsp:nvSpPr>
      <dsp:spPr>
        <a:xfrm>
          <a:off x="1610089" y="2713745"/>
          <a:ext cx="1909596" cy="9547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9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MC Auxiliary</a:t>
          </a:r>
        </a:p>
      </dsp:txBody>
      <dsp:txXfrm>
        <a:off x="1610089" y="2713745"/>
        <a:ext cx="1909596" cy="954798"/>
      </dsp:txXfrm>
    </dsp:sp>
    <dsp:sp modelId="{CC4C4F0C-199B-407E-8775-BF6E3E517200}">
      <dsp:nvSpPr>
        <dsp:cNvPr id="0" name=""/>
        <dsp:cNvSpPr/>
      </dsp:nvSpPr>
      <dsp:spPr>
        <a:xfrm>
          <a:off x="3920700" y="1357932"/>
          <a:ext cx="1909596" cy="9547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9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AHSC</a:t>
          </a:r>
        </a:p>
      </dsp:txBody>
      <dsp:txXfrm>
        <a:off x="3920700" y="1357932"/>
        <a:ext cx="1909596" cy="954798"/>
      </dsp:txXfrm>
    </dsp:sp>
    <dsp:sp modelId="{9DFFEA1B-2A23-4ADA-94D9-89DE0EE35D61}">
      <dsp:nvSpPr>
        <dsp:cNvPr id="0" name=""/>
        <dsp:cNvSpPr/>
      </dsp:nvSpPr>
      <dsp:spPr>
        <a:xfrm>
          <a:off x="3920700" y="2713745"/>
          <a:ext cx="1909596" cy="9547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9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AHSC Aux</a:t>
          </a:r>
        </a:p>
      </dsp:txBody>
      <dsp:txXfrm>
        <a:off x="3920700" y="2713745"/>
        <a:ext cx="1909596" cy="9547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73DE92-8D13-4361-8D56-FCB93627E59E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A9837D-75E3-4DA5-ADFC-CACDE61B9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894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018DF-EB47-409A-9DF2-E411FA0CCC66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58154-A406-47F5-A1A6-3C080D52AB8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018DF-EB47-409A-9DF2-E411FA0CCC66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58154-A406-47F5-A1A6-3C080D52AB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018DF-EB47-409A-9DF2-E411FA0CCC66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58154-A406-47F5-A1A6-3C080D52AB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018DF-EB47-409A-9DF2-E411FA0CCC66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58154-A406-47F5-A1A6-3C080D52AB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018DF-EB47-409A-9DF2-E411FA0CCC66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58154-A406-47F5-A1A6-3C080D52AB8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018DF-EB47-409A-9DF2-E411FA0CCC66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58154-A406-47F5-A1A6-3C080D52AB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018DF-EB47-409A-9DF2-E411FA0CCC66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58154-A406-47F5-A1A6-3C080D52AB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018DF-EB47-409A-9DF2-E411FA0CCC66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58154-A406-47F5-A1A6-3C080D52AB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018DF-EB47-409A-9DF2-E411FA0CCC66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58154-A406-47F5-A1A6-3C080D52AB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018DF-EB47-409A-9DF2-E411FA0CCC66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58154-A406-47F5-A1A6-3C080D52AB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018DF-EB47-409A-9DF2-E411FA0CCC66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458154-A406-47F5-A1A6-3C080D52AB8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50018DF-EB47-409A-9DF2-E411FA0CCC66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458154-A406-47F5-A1A6-3C080D52AB85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Chart of Account</a:t>
            </a:r>
            <a:endParaRPr lang="en-US" dirty="0"/>
          </a:p>
        </p:txBody>
      </p:sp>
      <p:sp>
        <p:nvSpPr>
          <p:cNvPr id="6861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6861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z="1100" dirty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C033AE-705D-BE44-8B47-A153ECD455FC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884284" y="444137"/>
            <a:ext cx="3671888" cy="1143000"/>
          </a:xfrm>
          <a:noFill/>
          <a:ln/>
        </p:spPr>
        <p:txBody>
          <a:bodyPr/>
          <a:lstStyle/>
          <a:p>
            <a:pPr algn="r"/>
            <a:r>
              <a:rPr lang="en-US" sz="3300" b="1" dirty="0"/>
              <a:t>Object Codes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371600"/>
            <a:ext cx="8153400" cy="4800600"/>
          </a:xfrm>
        </p:spPr>
        <p:txBody>
          <a:bodyPr/>
          <a:lstStyle/>
          <a:p>
            <a:pPr>
              <a:buNone/>
            </a:pPr>
            <a:r>
              <a:rPr lang="en-US" sz="2500" dirty="0"/>
              <a:t>Object Codes are detailed identifiers for Income, Expense, Asset, Liability and Fund Balances.</a:t>
            </a:r>
          </a:p>
          <a:p>
            <a:pPr lvl="1"/>
            <a:r>
              <a:rPr lang="en-US" sz="2400" dirty="0"/>
              <a:t>Chart specific</a:t>
            </a:r>
          </a:p>
          <a:p>
            <a:pPr lvl="1"/>
            <a:r>
              <a:rPr lang="en-US" sz="2400" dirty="0"/>
              <a:t>Four numeric digits</a:t>
            </a:r>
          </a:p>
          <a:p>
            <a:pPr lvl="1"/>
            <a:r>
              <a:rPr lang="en-US" sz="2400" dirty="0"/>
              <a:t>Example 1:   MC-1100 “Academic Salaries”</a:t>
            </a:r>
          </a:p>
          <a:p>
            <a:pPr lvl="1">
              <a:buFontTx/>
              <a:buNone/>
            </a:pPr>
            <a:r>
              <a:rPr lang="en-US" sz="2400" dirty="0"/>
              <a:t>			             AH-1100 “Academic Salaries”</a:t>
            </a:r>
          </a:p>
          <a:p>
            <a:pPr lvl="1"/>
            <a:r>
              <a:rPr lang="en-US" sz="2400" dirty="0"/>
              <a:t>Example 2:   MA-0600   “Animal Care Income”</a:t>
            </a:r>
          </a:p>
          <a:p>
            <a:pPr lvl="1">
              <a:buFontTx/>
              <a:buNone/>
            </a:pPr>
            <a:r>
              <a:rPr lang="en-US" sz="2400" dirty="0"/>
              <a:t>			             MC-0600   “Card Services Income”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8991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171950" y="152400"/>
            <a:ext cx="4152900" cy="1143000"/>
          </a:xfrm>
          <a:noFill/>
          <a:ln/>
        </p:spPr>
        <p:txBody>
          <a:bodyPr/>
          <a:lstStyle/>
          <a:p>
            <a:pPr algn="r"/>
            <a:r>
              <a:rPr lang="en-US" sz="2900" b="1" dirty="0"/>
              <a:t>Sub-Object Codes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95400"/>
            <a:ext cx="86106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Sub-object codes achieve further division of an object code for internal reporting purposes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Attributes of a sub-object include the following: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Specific to an account and object code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Assumes all attributes of the object code it reports</a:t>
            </a:r>
            <a:r>
              <a:rPr lang="en-US" sz="2100" dirty="0"/>
              <a:t> </a:t>
            </a:r>
            <a:r>
              <a:rPr lang="en-US" sz="2600" dirty="0"/>
              <a:t>to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Example:  In State Travel Object Code 6000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FAC - Faculty Instate Travel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STA - Staff Instate Travel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STU - Student Instate Travel</a:t>
            </a:r>
          </a:p>
        </p:txBody>
      </p:sp>
    </p:spTree>
    <p:extLst>
      <p:ext uri="{BB962C8B-B14F-4D97-AF65-F5344CB8AC3E}">
        <p14:creationId xmlns:p14="http://schemas.microsoft.com/office/powerpoint/2010/main" val="236323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0" y="152400"/>
            <a:ext cx="5943600" cy="1143000"/>
          </a:xfrm>
          <a:noFill/>
          <a:ln/>
        </p:spPr>
        <p:txBody>
          <a:bodyPr/>
          <a:lstStyle/>
          <a:p>
            <a:r>
              <a:rPr lang="en-US" sz="2900" b="1" dirty="0"/>
              <a:t>Levels and Consolidations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idx="1"/>
          </p:nvPr>
        </p:nvSpPr>
        <p:spPr>
          <a:xfrm>
            <a:off x="0" y="1295400"/>
            <a:ext cx="8915400" cy="4800600"/>
          </a:xfrm>
        </p:spPr>
        <p:txBody>
          <a:bodyPr/>
          <a:lstStyle/>
          <a:p>
            <a:r>
              <a:rPr lang="en-US" dirty="0" smtClean="0"/>
              <a:t>All object codes report to a higher Level code and each Level code reports to a higher Consolidation code 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sz="2400" b="1" dirty="0"/>
              <a:t>Example:  </a:t>
            </a:r>
          </a:p>
          <a:p>
            <a:pPr lvl="1">
              <a:buFontTx/>
              <a:buNone/>
            </a:pPr>
            <a:r>
              <a:rPr lang="en-US" sz="2400" b="1" dirty="0"/>
              <a:t>	      Object Code	     5000      “Supplies and Expense”</a:t>
            </a:r>
          </a:p>
          <a:p>
            <a:pPr lvl="1">
              <a:buFontTx/>
              <a:buNone/>
            </a:pPr>
            <a:r>
              <a:rPr lang="en-US" sz="2400" b="1" dirty="0"/>
              <a:t>	      Level		          S&amp;E      “Supplies and General Expense”</a:t>
            </a:r>
          </a:p>
          <a:p>
            <a:pPr lvl="1">
              <a:buFontTx/>
              <a:buNone/>
            </a:pPr>
            <a:r>
              <a:rPr lang="en-US" sz="2400" b="1" dirty="0"/>
              <a:t>	      Consolidation   GENX   “General Expenses”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94891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04257" y="960120"/>
            <a:ext cx="7291388" cy="8382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Chart of Accounts Characteristics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900238"/>
            <a:ext cx="7904163" cy="4030662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sz="2800" dirty="0"/>
              <a:t>Hierarchical in nature</a:t>
            </a:r>
          </a:p>
          <a:p>
            <a:pPr marL="457148" lvl="1" indent="0">
              <a:lnSpc>
                <a:spcPct val="80000"/>
              </a:lnSpc>
            </a:pPr>
            <a:r>
              <a:rPr lang="en-US" dirty="0" smtClean="0"/>
              <a:t> Charts report to higher level charts</a:t>
            </a:r>
          </a:p>
          <a:p>
            <a:pPr marL="457148" lvl="1" indent="0">
              <a:lnSpc>
                <a:spcPct val="80000"/>
              </a:lnSpc>
            </a:pPr>
            <a:r>
              <a:rPr lang="en-US" dirty="0" smtClean="0"/>
              <a:t> Accounts report up through organizations</a:t>
            </a:r>
          </a:p>
          <a:p>
            <a:pPr marL="457148" lvl="1" indent="0">
              <a:lnSpc>
                <a:spcPct val="80000"/>
              </a:lnSpc>
            </a:pPr>
            <a:r>
              <a:rPr lang="en-US" dirty="0" smtClean="0"/>
              <a:t> Accounts map to sub fund and fund groups</a:t>
            </a:r>
          </a:p>
          <a:p>
            <a:pPr marL="457148" lvl="1" indent="0">
              <a:lnSpc>
                <a:spcPct val="80000"/>
              </a:lnSpc>
            </a:pPr>
            <a:r>
              <a:rPr lang="en-US" dirty="0" smtClean="0"/>
              <a:t> Object codes map to levels and consolidations</a:t>
            </a:r>
          </a:p>
          <a:p>
            <a:pPr marL="457148" lvl="1" indent="0">
              <a:lnSpc>
                <a:spcPct val="80000"/>
              </a:lnSpc>
            </a:pPr>
            <a:r>
              <a:rPr lang="en-US" dirty="0" smtClean="0"/>
              <a:t> Object codes also map to object codes of higher level charts allowing for the rollup to an institutional chart for external reporting</a:t>
            </a:r>
          </a:p>
          <a:p>
            <a:pPr marL="457148" lvl="1" indent="0">
              <a:lnSpc>
                <a:spcPct val="80000"/>
              </a:lnSpc>
            </a:pPr>
            <a:r>
              <a:rPr lang="en-US" dirty="0" smtClean="0"/>
              <a:t> Reports to functionality enables multiple chart of accounts</a:t>
            </a:r>
          </a:p>
          <a:p>
            <a:pPr marL="0" indent="0">
              <a:lnSpc>
                <a:spcPct val="80000"/>
              </a:lnSpc>
              <a:buNone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75421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155371" y="1195252"/>
            <a:ext cx="6705600" cy="838200"/>
          </a:xfrm>
        </p:spPr>
        <p:txBody>
          <a:bodyPr/>
          <a:lstStyle/>
          <a:p>
            <a:pPr algn="r"/>
            <a:r>
              <a:rPr lang="en-US" dirty="0" smtClean="0"/>
              <a:t>Chart Set-Up &amp; Validation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723606"/>
            <a:ext cx="7772400" cy="2978331"/>
          </a:xfrm>
        </p:spPr>
        <p:txBody>
          <a:bodyPr>
            <a:normAutofit/>
          </a:bodyPr>
          <a:lstStyle/>
          <a:p>
            <a:r>
              <a:rPr lang="en-US" dirty="0" smtClean="0">
                <a:cs typeface="Times New Roman" pitchFamily="18" charset="0"/>
              </a:rPr>
              <a:t>What is included in the Chart of Accounts ?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E-docs – account, sub account, object code, sub object, account delegate, organization, project code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Maintenance Tables – accounting period, balance type, chart, document type, fund group, sub fund group, object consolidation, object level, object type, offset definition, origin code</a:t>
            </a:r>
          </a:p>
          <a:p>
            <a:pPr lvl="1">
              <a:buFontTx/>
              <a:buNone/>
            </a:pPr>
            <a:endParaRPr lang="en-US" dirty="0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23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279071" y="842554"/>
            <a:ext cx="7440386" cy="1254034"/>
          </a:xfrm>
        </p:spPr>
        <p:txBody>
          <a:bodyPr/>
          <a:lstStyle/>
          <a:p>
            <a:pPr algn="r"/>
            <a:r>
              <a:rPr lang="en-US" dirty="0" smtClean="0"/>
              <a:t>Conceptual Data Model</a:t>
            </a:r>
          </a:p>
        </p:txBody>
      </p:sp>
      <p:pic>
        <p:nvPicPr>
          <p:cNvPr id="2877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995920"/>
            <a:ext cx="8229600" cy="3323361"/>
          </a:xfrm>
        </p:spPr>
      </p:pic>
    </p:spTree>
    <p:extLst>
      <p:ext uri="{BB962C8B-B14F-4D97-AF65-F5344CB8AC3E}">
        <p14:creationId xmlns:p14="http://schemas.microsoft.com/office/powerpoint/2010/main" val="157555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81100" y="842554"/>
            <a:ext cx="7440386" cy="1018903"/>
          </a:xfrm>
        </p:spPr>
        <p:txBody>
          <a:bodyPr/>
          <a:lstStyle/>
          <a:p>
            <a:pPr algn="r"/>
            <a:r>
              <a:rPr lang="en-US" dirty="0" smtClean="0"/>
              <a:t>Conceptual Data Model</a:t>
            </a:r>
          </a:p>
        </p:txBody>
      </p:sp>
      <p:pic>
        <p:nvPicPr>
          <p:cNvPr id="2887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352648"/>
            <a:ext cx="8229600" cy="3554466"/>
          </a:xfrm>
        </p:spPr>
      </p:pic>
    </p:spTree>
    <p:extLst>
      <p:ext uri="{BB962C8B-B14F-4D97-AF65-F5344CB8AC3E}">
        <p14:creationId xmlns:p14="http://schemas.microsoft.com/office/powerpoint/2010/main" val="97682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Flexible Chart of Accounts</a:t>
            </a:r>
            <a:endParaRPr lang="en-US" dirty="0"/>
          </a:p>
        </p:txBody>
      </p:sp>
      <p:graphicFrame>
        <p:nvGraphicFramePr>
          <p:cNvPr id="3" name="Diagram 2"/>
          <p:cNvGraphicFramePr/>
          <p:nvPr/>
        </p:nvGraphicFramePr>
        <p:xfrm>
          <a:off x="849086" y="2292531"/>
          <a:ext cx="7440386" cy="36706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600"/>
              <a:t>© rSmart 2010, all rights reserved      </a:t>
            </a:r>
            <a:endParaRPr lang="en-US" sz="11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B0B5-C4CA-6547-9CC0-CD53939AB1C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213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91" name="Line 23"/>
          <p:cNvSpPr>
            <a:spLocks noChangeShapeType="1"/>
          </p:cNvSpPr>
          <p:nvPr/>
        </p:nvSpPr>
        <p:spPr bwMode="auto">
          <a:xfrm flipH="1">
            <a:off x="2362200" y="3733801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1430" tIns="45715" rIns="91430" bIns="45715"/>
          <a:lstStyle/>
          <a:p>
            <a:endParaRPr lang="en-US"/>
          </a:p>
        </p:txBody>
      </p:sp>
      <p:sp>
        <p:nvSpPr>
          <p:cNvPr id="160785" name="Line 17"/>
          <p:cNvSpPr>
            <a:spLocks noChangeShapeType="1"/>
          </p:cNvSpPr>
          <p:nvPr/>
        </p:nvSpPr>
        <p:spPr bwMode="auto">
          <a:xfrm flipH="1">
            <a:off x="3810000" y="32004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1430" tIns="45715" rIns="91430" bIns="45715"/>
          <a:lstStyle/>
          <a:p>
            <a:endParaRPr lang="en-US"/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37657" y="790303"/>
            <a:ext cx="6781800" cy="914400"/>
          </a:xfrm>
        </p:spPr>
        <p:txBody>
          <a:bodyPr>
            <a:normAutofit fontScale="90000"/>
          </a:bodyPr>
          <a:lstStyle/>
          <a:p>
            <a:pPr algn="r"/>
            <a:r>
              <a:rPr lang="en-US" b="1" dirty="0" smtClean="0"/>
              <a:t>Organization Hierarchy at UA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1"/>
            <a:ext cx="8229600" cy="4678363"/>
          </a:xfrm>
        </p:spPr>
        <p:txBody>
          <a:bodyPr/>
          <a:lstStyle/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160772" name="Rectangle 4"/>
          <p:cNvSpPr>
            <a:spLocks noChangeArrowheads="1"/>
          </p:cNvSpPr>
          <p:nvPr/>
        </p:nvSpPr>
        <p:spPr bwMode="auto">
          <a:xfrm>
            <a:off x="4876800" y="3352800"/>
            <a:ext cx="2819400" cy="458788"/>
          </a:xfrm>
          <a:prstGeom prst="rect">
            <a:avLst/>
          </a:prstGeom>
          <a:gradFill rotWithShape="1">
            <a:gsLst>
              <a:gs pos="0">
                <a:srgbClr val="DDDDDD">
                  <a:gamma/>
                  <a:shade val="78824"/>
                  <a:invGamma/>
                </a:srgbClr>
              </a:gs>
              <a:gs pos="50000">
                <a:srgbClr val="DDDDDD"/>
              </a:gs>
              <a:gs pos="100000">
                <a:srgbClr val="DDDDDD">
                  <a:gamma/>
                  <a:shade val="78824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12" tIns="45706" rIns="91412" bIns="45706"/>
          <a:lstStyle/>
          <a:p>
            <a:pPr algn="ctr" eaLnBrk="0" hangingPunct="0"/>
            <a:r>
              <a:rPr lang="en-US" sz="2700" dirty="0"/>
              <a:t>VP Bus Affairs</a:t>
            </a:r>
          </a:p>
        </p:txBody>
      </p:sp>
      <p:sp>
        <p:nvSpPr>
          <p:cNvPr id="160773" name="Rectangle 5"/>
          <p:cNvSpPr>
            <a:spLocks noChangeArrowheads="1"/>
          </p:cNvSpPr>
          <p:nvPr/>
        </p:nvSpPr>
        <p:spPr bwMode="auto">
          <a:xfrm>
            <a:off x="3656014" y="2668589"/>
            <a:ext cx="2820987" cy="530225"/>
          </a:xfrm>
          <a:prstGeom prst="rect">
            <a:avLst/>
          </a:prstGeom>
          <a:gradFill rotWithShape="1">
            <a:gsLst>
              <a:gs pos="0">
                <a:srgbClr val="DDDDDD">
                  <a:gamma/>
                  <a:shade val="78824"/>
                  <a:invGamma/>
                </a:srgbClr>
              </a:gs>
              <a:gs pos="50000">
                <a:srgbClr val="DDDDDD"/>
              </a:gs>
              <a:gs pos="100000">
                <a:srgbClr val="DDDDDD">
                  <a:gamma/>
                  <a:shade val="78824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12" tIns="45706" rIns="91412" bIns="45706"/>
          <a:lstStyle/>
          <a:p>
            <a:pPr algn="ctr" eaLnBrk="0" hangingPunct="0"/>
            <a:r>
              <a:rPr lang="en-US" sz="2700" dirty="0"/>
              <a:t>Main Campus </a:t>
            </a:r>
          </a:p>
        </p:txBody>
      </p:sp>
      <p:sp>
        <p:nvSpPr>
          <p:cNvPr id="160774" name="Rectangle 6"/>
          <p:cNvSpPr>
            <a:spLocks noChangeArrowheads="1"/>
          </p:cNvSpPr>
          <p:nvPr/>
        </p:nvSpPr>
        <p:spPr bwMode="auto">
          <a:xfrm>
            <a:off x="2743200" y="1905001"/>
            <a:ext cx="1601788" cy="533400"/>
          </a:xfrm>
          <a:prstGeom prst="rect">
            <a:avLst/>
          </a:prstGeom>
          <a:gradFill rotWithShape="1">
            <a:gsLst>
              <a:gs pos="0">
                <a:srgbClr val="DDDDDD">
                  <a:gamma/>
                  <a:shade val="78824"/>
                  <a:invGamma/>
                </a:srgbClr>
              </a:gs>
              <a:gs pos="50000">
                <a:srgbClr val="DDDDDD"/>
              </a:gs>
              <a:gs pos="100000">
                <a:srgbClr val="DDDDDD">
                  <a:gamma/>
                  <a:shade val="78824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12" tIns="45706" rIns="91412" bIns="45706"/>
          <a:lstStyle/>
          <a:p>
            <a:pPr algn="ctr" eaLnBrk="0" hangingPunct="0"/>
            <a:r>
              <a:rPr lang="en-US" sz="2700" dirty="0"/>
              <a:t>U of A</a:t>
            </a:r>
          </a:p>
        </p:txBody>
      </p:sp>
      <p:sp>
        <p:nvSpPr>
          <p:cNvPr id="160775" name="Rectangle 7"/>
          <p:cNvSpPr>
            <a:spLocks noChangeArrowheads="1"/>
          </p:cNvSpPr>
          <p:nvPr/>
        </p:nvSpPr>
        <p:spPr bwMode="auto">
          <a:xfrm>
            <a:off x="5181600" y="4038600"/>
            <a:ext cx="2667000" cy="457200"/>
          </a:xfrm>
          <a:prstGeom prst="rect">
            <a:avLst/>
          </a:prstGeom>
          <a:gradFill rotWithShape="1">
            <a:gsLst>
              <a:gs pos="0">
                <a:srgbClr val="DDDDDD">
                  <a:gamma/>
                  <a:shade val="78824"/>
                  <a:invGamma/>
                </a:srgbClr>
              </a:gs>
              <a:gs pos="50000">
                <a:srgbClr val="DDDDDD"/>
              </a:gs>
              <a:gs pos="100000">
                <a:srgbClr val="DDDDDD">
                  <a:gamma/>
                  <a:shade val="78824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12" tIns="45706" rIns="91412" bIns="45706"/>
          <a:lstStyle/>
          <a:p>
            <a:pPr algn="ctr" eaLnBrk="0" hangingPunct="0"/>
            <a:r>
              <a:rPr lang="en-US" sz="2700" dirty="0"/>
              <a:t>FSO</a:t>
            </a:r>
          </a:p>
          <a:p>
            <a:pPr algn="ctr" eaLnBrk="0" hangingPunct="0"/>
            <a:endParaRPr lang="en-US" sz="2700" dirty="0"/>
          </a:p>
        </p:txBody>
      </p:sp>
      <p:sp>
        <p:nvSpPr>
          <p:cNvPr id="160776" name="Rectangle 8"/>
          <p:cNvSpPr>
            <a:spLocks noChangeArrowheads="1"/>
          </p:cNvSpPr>
          <p:nvPr/>
        </p:nvSpPr>
        <p:spPr bwMode="auto">
          <a:xfrm>
            <a:off x="6630988" y="4648201"/>
            <a:ext cx="1903412" cy="455613"/>
          </a:xfrm>
          <a:prstGeom prst="rect">
            <a:avLst/>
          </a:prstGeom>
          <a:gradFill rotWithShape="1">
            <a:gsLst>
              <a:gs pos="0">
                <a:srgbClr val="DDDDDD">
                  <a:gamma/>
                  <a:shade val="78824"/>
                  <a:invGamma/>
                </a:srgbClr>
              </a:gs>
              <a:gs pos="50000">
                <a:srgbClr val="DDDDDD"/>
              </a:gs>
              <a:gs pos="100000">
                <a:srgbClr val="DDDDDD">
                  <a:gamma/>
                  <a:shade val="78824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12" tIns="45706" rIns="91412" bIns="45706"/>
          <a:lstStyle/>
          <a:p>
            <a:pPr algn="ctr" eaLnBrk="0" hangingPunct="0"/>
            <a:r>
              <a:rPr lang="en-US" sz="2700" dirty="0" err="1"/>
              <a:t>Fin’l</a:t>
            </a:r>
            <a:r>
              <a:rPr lang="en-US" sz="2700" dirty="0"/>
              <a:t> Mgmt</a:t>
            </a:r>
          </a:p>
          <a:p>
            <a:pPr algn="ctr" eaLnBrk="0" hangingPunct="0"/>
            <a:endParaRPr lang="en-US" sz="3200" dirty="0"/>
          </a:p>
        </p:txBody>
      </p:sp>
      <p:sp>
        <p:nvSpPr>
          <p:cNvPr id="160777" name="Rectangle 9"/>
          <p:cNvSpPr>
            <a:spLocks noChangeArrowheads="1"/>
          </p:cNvSpPr>
          <p:nvPr/>
        </p:nvSpPr>
        <p:spPr bwMode="auto">
          <a:xfrm>
            <a:off x="4799013" y="4648201"/>
            <a:ext cx="1524000" cy="455613"/>
          </a:xfrm>
          <a:prstGeom prst="rect">
            <a:avLst/>
          </a:prstGeom>
          <a:gradFill rotWithShape="1">
            <a:gsLst>
              <a:gs pos="0">
                <a:srgbClr val="DDDDDD">
                  <a:gamma/>
                  <a:shade val="78824"/>
                  <a:invGamma/>
                </a:srgbClr>
              </a:gs>
              <a:gs pos="50000">
                <a:srgbClr val="DDDDDD"/>
              </a:gs>
              <a:gs pos="100000">
                <a:srgbClr val="DDDDDD">
                  <a:gamma/>
                  <a:shade val="78824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12" tIns="45706" rIns="91412" bIns="45706"/>
          <a:lstStyle/>
          <a:p>
            <a:pPr algn="ctr" eaLnBrk="0" hangingPunct="0"/>
            <a:r>
              <a:rPr lang="en-US" sz="2700" dirty="0"/>
              <a:t>Admin</a:t>
            </a:r>
          </a:p>
          <a:p>
            <a:pPr algn="ctr" eaLnBrk="0" hangingPunct="0"/>
            <a:endParaRPr lang="en-US" sz="3200" dirty="0"/>
          </a:p>
        </p:txBody>
      </p:sp>
      <p:sp>
        <p:nvSpPr>
          <p:cNvPr id="160778" name="Line 10"/>
          <p:cNvSpPr>
            <a:spLocks noChangeShapeType="1"/>
          </p:cNvSpPr>
          <p:nvPr/>
        </p:nvSpPr>
        <p:spPr bwMode="auto">
          <a:xfrm>
            <a:off x="3962400" y="24384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1430" tIns="45715" rIns="91430" bIns="45715"/>
          <a:lstStyle/>
          <a:p>
            <a:endParaRPr lang="en-US"/>
          </a:p>
        </p:txBody>
      </p:sp>
      <p:sp>
        <p:nvSpPr>
          <p:cNvPr id="160779" name="Line 11"/>
          <p:cNvSpPr>
            <a:spLocks noChangeShapeType="1"/>
          </p:cNvSpPr>
          <p:nvPr/>
        </p:nvSpPr>
        <p:spPr bwMode="auto">
          <a:xfrm>
            <a:off x="4876800" y="32004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1430" tIns="45715" rIns="91430" bIns="45715"/>
          <a:lstStyle/>
          <a:p>
            <a:endParaRPr lang="en-US"/>
          </a:p>
        </p:txBody>
      </p:sp>
      <p:sp>
        <p:nvSpPr>
          <p:cNvPr id="160780" name="Line 12"/>
          <p:cNvSpPr>
            <a:spLocks noChangeShapeType="1"/>
          </p:cNvSpPr>
          <p:nvPr/>
        </p:nvSpPr>
        <p:spPr bwMode="auto">
          <a:xfrm>
            <a:off x="5715000" y="38100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1430" tIns="45715" rIns="91430" bIns="45715"/>
          <a:lstStyle/>
          <a:p>
            <a:endParaRPr lang="en-US"/>
          </a:p>
        </p:txBody>
      </p:sp>
      <p:sp>
        <p:nvSpPr>
          <p:cNvPr id="160781" name="Line 13"/>
          <p:cNvSpPr>
            <a:spLocks noChangeShapeType="1"/>
          </p:cNvSpPr>
          <p:nvPr/>
        </p:nvSpPr>
        <p:spPr bwMode="auto">
          <a:xfrm>
            <a:off x="6629400" y="4495801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1430" tIns="45715" rIns="91430" bIns="45715"/>
          <a:lstStyle/>
          <a:p>
            <a:endParaRPr lang="en-US"/>
          </a:p>
        </p:txBody>
      </p:sp>
      <p:sp>
        <p:nvSpPr>
          <p:cNvPr id="160782" name="Line 14"/>
          <p:cNvSpPr>
            <a:spLocks noChangeShapeType="1"/>
          </p:cNvSpPr>
          <p:nvPr/>
        </p:nvSpPr>
        <p:spPr bwMode="auto">
          <a:xfrm flipH="1">
            <a:off x="5867400" y="4495801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1430" tIns="45715" rIns="91430" bIns="45715"/>
          <a:lstStyle/>
          <a:p>
            <a:endParaRPr lang="en-US"/>
          </a:p>
        </p:txBody>
      </p:sp>
      <p:sp>
        <p:nvSpPr>
          <p:cNvPr id="160783" name="Rectangle 15"/>
          <p:cNvSpPr>
            <a:spLocks noChangeArrowheads="1"/>
          </p:cNvSpPr>
          <p:nvPr/>
        </p:nvSpPr>
        <p:spPr bwMode="auto">
          <a:xfrm>
            <a:off x="1447800" y="3352800"/>
            <a:ext cx="2819400" cy="458788"/>
          </a:xfrm>
          <a:prstGeom prst="rect">
            <a:avLst/>
          </a:prstGeom>
          <a:gradFill rotWithShape="1">
            <a:gsLst>
              <a:gs pos="0">
                <a:srgbClr val="DDDDDD">
                  <a:gamma/>
                  <a:shade val="78824"/>
                  <a:invGamma/>
                </a:srgbClr>
              </a:gs>
              <a:gs pos="50000">
                <a:srgbClr val="DDDDDD"/>
              </a:gs>
              <a:gs pos="100000">
                <a:srgbClr val="DDDDDD">
                  <a:gamma/>
                  <a:shade val="78824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12" tIns="45706" rIns="91412" bIns="45706"/>
          <a:lstStyle/>
          <a:p>
            <a:pPr algn="ctr" eaLnBrk="0" hangingPunct="0"/>
            <a:r>
              <a:rPr lang="en-US" sz="2700" dirty="0"/>
              <a:t>VP for Research</a:t>
            </a:r>
          </a:p>
        </p:txBody>
      </p:sp>
      <p:sp>
        <p:nvSpPr>
          <p:cNvPr id="160786" name="Rectangle 18"/>
          <p:cNvSpPr>
            <a:spLocks noChangeArrowheads="1"/>
          </p:cNvSpPr>
          <p:nvPr/>
        </p:nvSpPr>
        <p:spPr bwMode="auto">
          <a:xfrm>
            <a:off x="609600" y="4038600"/>
            <a:ext cx="2819400" cy="458788"/>
          </a:xfrm>
          <a:prstGeom prst="rect">
            <a:avLst/>
          </a:prstGeom>
          <a:gradFill rotWithShape="1">
            <a:gsLst>
              <a:gs pos="0">
                <a:srgbClr val="DDDDDD">
                  <a:gamma/>
                  <a:shade val="78824"/>
                  <a:invGamma/>
                </a:srgbClr>
              </a:gs>
              <a:gs pos="50000">
                <a:srgbClr val="DDDDDD"/>
              </a:gs>
              <a:gs pos="100000">
                <a:srgbClr val="DDDDDD">
                  <a:gamma/>
                  <a:shade val="78824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12" tIns="45706" rIns="91412" bIns="45706"/>
          <a:lstStyle/>
          <a:p>
            <a:pPr algn="ctr" eaLnBrk="0" hangingPunct="0"/>
            <a:r>
              <a:rPr lang="en-US" sz="2700" dirty="0"/>
              <a:t>SPS</a:t>
            </a:r>
          </a:p>
        </p:txBody>
      </p:sp>
      <p:sp>
        <p:nvSpPr>
          <p:cNvPr id="160787" name="Rectangle 19"/>
          <p:cNvSpPr>
            <a:spLocks noChangeArrowheads="1"/>
          </p:cNvSpPr>
          <p:nvPr/>
        </p:nvSpPr>
        <p:spPr bwMode="auto">
          <a:xfrm>
            <a:off x="2365375" y="4648201"/>
            <a:ext cx="1673225" cy="455613"/>
          </a:xfrm>
          <a:prstGeom prst="rect">
            <a:avLst/>
          </a:prstGeom>
          <a:gradFill rotWithShape="1">
            <a:gsLst>
              <a:gs pos="0">
                <a:srgbClr val="DDDDDD">
                  <a:gamma/>
                  <a:shade val="78824"/>
                  <a:invGamma/>
                </a:srgbClr>
              </a:gs>
              <a:gs pos="50000">
                <a:srgbClr val="DDDDDD"/>
              </a:gs>
              <a:gs pos="100000">
                <a:srgbClr val="DDDDDD">
                  <a:gamma/>
                  <a:shade val="78824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12" tIns="45706" rIns="91412" bIns="45706"/>
          <a:lstStyle/>
          <a:p>
            <a:pPr algn="ctr" eaLnBrk="0" hangingPunct="0"/>
            <a:r>
              <a:rPr lang="en-US" sz="2700" dirty="0"/>
              <a:t>Post</a:t>
            </a:r>
          </a:p>
          <a:p>
            <a:pPr algn="ctr" eaLnBrk="0" hangingPunct="0"/>
            <a:endParaRPr lang="en-US" sz="3200" dirty="0"/>
          </a:p>
        </p:txBody>
      </p:sp>
      <p:sp>
        <p:nvSpPr>
          <p:cNvPr id="160788" name="Rectangle 20"/>
          <p:cNvSpPr>
            <a:spLocks noChangeArrowheads="1"/>
          </p:cNvSpPr>
          <p:nvPr/>
        </p:nvSpPr>
        <p:spPr bwMode="auto">
          <a:xfrm>
            <a:off x="533400" y="4648201"/>
            <a:ext cx="1524000" cy="455613"/>
          </a:xfrm>
          <a:prstGeom prst="rect">
            <a:avLst/>
          </a:prstGeom>
          <a:gradFill rotWithShape="1">
            <a:gsLst>
              <a:gs pos="0">
                <a:srgbClr val="DDDDDD">
                  <a:gamma/>
                  <a:shade val="78824"/>
                  <a:invGamma/>
                </a:srgbClr>
              </a:gs>
              <a:gs pos="50000">
                <a:srgbClr val="DDDDDD"/>
              </a:gs>
              <a:gs pos="100000">
                <a:srgbClr val="DDDDDD">
                  <a:gamma/>
                  <a:shade val="78824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12" tIns="45706" rIns="91412" bIns="45706"/>
          <a:lstStyle/>
          <a:p>
            <a:pPr algn="ctr" eaLnBrk="0" hangingPunct="0"/>
            <a:r>
              <a:rPr lang="en-US" sz="2700" dirty="0"/>
              <a:t>Pre</a:t>
            </a:r>
          </a:p>
          <a:p>
            <a:pPr algn="ctr" eaLnBrk="0" hangingPunct="0"/>
            <a:endParaRPr lang="en-US" sz="3200" dirty="0"/>
          </a:p>
        </p:txBody>
      </p:sp>
      <p:sp>
        <p:nvSpPr>
          <p:cNvPr id="160789" name="Line 21"/>
          <p:cNvSpPr>
            <a:spLocks noChangeShapeType="1"/>
          </p:cNvSpPr>
          <p:nvPr/>
        </p:nvSpPr>
        <p:spPr bwMode="auto">
          <a:xfrm>
            <a:off x="2363788" y="4495801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1430" tIns="45715" rIns="91430" bIns="45715"/>
          <a:lstStyle/>
          <a:p>
            <a:endParaRPr lang="en-US"/>
          </a:p>
        </p:txBody>
      </p:sp>
      <p:sp>
        <p:nvSpPr>
          <p:cNvPr id="160790" name="Line 22"/>
          <p:cNvSpPr>
            <a:spLocks noChangeShapeType="1"/>
          </p:cNvSpPr>
          <p:nvPr/>
        </p:nvSpPr>
        <p:spPr bwMode="auto">
          <a:xfrm flipH="1">
            <a:off x="1601788" y="4495801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1430" tIns="45715" rIns="91430" bIns="4571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82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33" name="Line 17"/>
          <p:cNvSpPr>
            <a:spLocks noChangeShapeType="1"/>
          </p:cNvSpPr>
          <p:nvPr/>
        </p:nvSpPr>
        <p:spPr bwMode="auto">
          <a:xfrm flipH="1">
            <a:off x="5562600" y="4953001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1430" tIns="45715" rIns="91430" bIns="45715"/>
          <a:lstStyle/>
          <a:p>
            <a:endParaRPr lang="en-US"/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351314" y="881743"/>
            <a:ext cx="6858000" cy="762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UA Org Hierarchy with Accounts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1"/>
            <a:ext cx="8229600" cy="4678363"/>
          </a:xfrm>
        </p:spPr>
        <p:txBody>
          <a:bodyPr/>
          <a:lstStyle/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162820" name="Rectangle 4"/>
          <p:cNvSpPr>
            <a:spLocks noChangeArrowheads="1"/>
          </p:cNvSpPr>
          <p:nvPr/>
        </p:nvSpPr>
        <p:spPr bwMode="auto">
          <a:xfrm>
            <a:off x="4114800" y="3200400"/>
            <a:ext cx="1600200" cy="458788"/>
          </a:xfrm>
          <a:prstGeom prst="rect">
            <a:avLst/>
          </a:prstGeom>
          <a:gradFill rotWithShape="1">
            <a:gsLst>
              <a:gs pos="0">
                <a:srgbClr val="DDDDDD">
                  <a:gamma/>
                  <a:shade val="78824"/>
                  <a:invGamma/>
                </a:srgbClr>
              </a:gs>
              <a:gs pos="50000">
                <a:srgbClr val="DDDDDD"/>
              </a:gs>
              <a:gs pos="100000">
                <a:srgbClr val="DDDDDD">
                  <a:gamma/>
                  <a:shade val="78824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12" tIns="45706" rIns="91412" bIns="45706"/>
          <a:lstStyle/>
          <a:p>
            <a:pPr algn="ctr" eaLnBrk="0" hangingPunct="0"/>
            <a:r>
              <a:rPr lang="en-US" sz="2700" dirty="0" err="1"/>
              <a:t>VPBus</a:t>
            </a:r>
            <a:endParaRPr lang="en-US" sz="2700" dirty="0"/>
          </a:p>
        </p:txBody>
      </p:sp>
      <p:sp>
        <p:nvSpPr>
          <p:cNvPr id="162821" name="Rectangle 5"/>
          <p:cNvSpPr>
            <a:spLocks noChangeArrowheads="1"/>
          </p:cNvSpPr>
          <p:nvPr/>
        </p:nvSpPr>
        <p:spPr bwMode="auto">
          <a:xfrm>
            <a:off x="2894014" y="2516189"/>
            <a:ext cx="1601787" cy="530225"/>
          </a:xfrm>
          <a:prstGeom prst="rect">
            <a:avLst/>
          </a:prstGeom>
          <a:gradFill rotWithShape="1">
            <a:gsLst>
              <a:gs pos="0">
                <a:srgbClr val="DDDDDD">
                  <a:gamma/>
                  <a:shade val="78824"/>
                  <a:invGamma/>
                </a:srgbClr>
              </a:gs>
              <a:gs pos="50000">
                <a:srgbClr val="DDDDDD"/>
              </a:gs>
              <a:gs pos="100000">
                <a:srgbClr val="DDDDDD">
                  <a:gamma/>
                  <a:shade val="78824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12" tIns="45706" rIns="91412" bIns="45706"/>
          <a:lstStyle/>
          <a:p>
            <a:pPr algn="ctr" eaLnBrk="0" hangingPunct="0"/>
            <a:r>
              <a:rPr lang="en-US" sz="2700" dirty="0"/>
              <a:t>MC </a:t>
            </a:r>
          </a:p>
        </p:txBody>
      </p:sp>
      <p:sp>
        <p:nvSpPr>
          <p:cNvPr id="162822" name="Rectangle 6"/>
          <p:cNvSpPr>
            <a:spLocks noChangeArrowheads="1"/>
          </p:cNvSpPr>
          <p:nvPr/>
        </p:nvSpPr>
        <p:spPr bwMode="auto">
          <a:xfrm>
            <a:off x="1979614" y="1752600"/>
            <a:ext cx="1601787" cy="533400"/>
          </a:xfrm>
          <a:prstGeom prst="rect">
            <a:avLst/>
          </a:prstGeom>
          <a:gradFill rotWithShape="1">
            <a:gsLst>
              <a:gs pos="0">
                <a:srgbClr val="DDDDDD">
                  <a:gamma/>
                  <a:shade val="78824"/>
                  <a:invGamma/>
                </a:srgbClr>
              </a:gs>
              <a:gs pos="50000">
                <a:srgbClr val="DDDDDD"/>
              </a:gs>
              <a:gs pos="100000">
                <a:srgbClr val="DDDDDD">
                  <a:gamma/>
                  <a:shade val="78824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12" tIns="45706" rIns="91412" bIns="45706"/>
          <a:lstStyle/>
          <a:p>
            <a:pPr algn="ctr" eaLnBrk="0" hangingPunct="0"/>
            <a:r>
              <a:rPr lang="en-US" sz="2700" dirty="0"/>
              <a:t>U of A</a:t>
            </a:r>
          </a:p>
        </p:txBody>
      </p:sp>
      <p:sp>
        <p:nvSpPr>
          <p:cNvPr id="162823" name="Rectangle 7"/>
          <p:cNvSpPr>
            <a:spLocks noChangeArrowheads="1"/>
          </p:cNvSpPr>
          <p:nvPr/>
        </p:nvSpPr>
        <p:spPr bwMode="auto">
          <a:xfrm>
            <a:off x="4953000" y="3886200"/>
            <a:ext cx="1447800" cy="457200"/>
          </a:xfrm>
          <a:prstGeom prst="rect">
            <a:avLst/>
          </a:prstGeom>
          <a:gradFill rotWithShape="1">
            <a:gsLst>
              <a:gs pos="0">
                <a:srgbClr val="DDDDDD">
                  <a:gamma/>
                  <a:shade val="78824"/>
                  <a:invGamma/>
                </a:srgbClr>
              </a:gs>
              <a:gs pos="50000">
                <a:srgbClr val="DDDDDD"/>
              </a:gs>
              <a:gs pos="100000">
                <a:srgbClr val="DDDDDD">
                  <a:gamma/>
                  <a:shade val="78824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12" tIns="45706" rIns="91412" bIns="45706"/>
          <a:lstStyle/>
          <a:p>
            <a:pPr algn="ctr" eaLnBrk="0" hangingPunct="0"/>
            <a:r>
              <a:rPr lang="en-US" sz="2700" dirty="0"/>
              <a:t>FSO</a:t>
            </a:r>
          </a:p>
          <a:p>
            <a:pPr algn="ctr" eaLnBrk="0" hangingPunct="0"/>
            <a:endParaRPr lang="en-US" sz="2700" dirty="0"/>
          </a:p>
        </p:txBody>
      </p:sp>
      <p:sp>
        <p:nvSpPr>
          <p:cNvPr id="162824" name="Rectangle 8"/>
          <p:cNvSpPr>
            <a:spLocks noChangeArrowheads="1"/>
          </p:cNvSpPr>
          <p:nvPr/>
        </p:nvSpPr>
        <p:spPr bwMode="auto">
          <a:xfrm>
            <a:off x="5867400" y="4495800"/>
            <a:ext cx="1524000" cy="455613"/>
          </a:xfrm>
          <a:prstGeom prst="rect">
            <a:avLst/>
          </a:prstGeom>
          <a:gradFill rotWithShape="1">
            <a:gsLst>
              <a:gs pos="0">
                <a:srgbClr val="DDDDDD">
                  <a:gamma/>
                  <a:shade val="78824"/>
                  <a:invGamma/>
                </a:srgbClr>
              </a:gs>
              <a:gs pos="50000">
                <a:srgbClr val="DDDDDD"/>
              </a:gs>
              <a:gs pos="100000">
                <a:srgbClr val="DDDDDD">
                  <a:gamma/>
                  <a:shade val="78824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12" tIns="45706" rIns="91412" bIns="45706"/>
          <a:lstStyle/>
          <a:p>
            <a:pPr algn="ctr" eaLnBrk="0" hangingPunct="0"/>
            <a:r>
              <a:rPr lang="en-US" sz="2700" dirty="0"/>
              <a:t>FM</a:t>
            </a:r>
          </a:p>
          <a:p>
            <a:pPr algn="ctr" eaLnBrk="0" hangingPunct="0"/>
            <a:endParaRPr lang="en-US" sz="3200" dirty="0"/>
          </a:p>
        </p:txBody>
      </p:sp>
      <p:sp>
        <p:nvSpPr>
          <p:cNvPr id="162825" name="Rectangle 9"/>
          <p:cNvSpPr>
            <a:spLocks noChangeArrowheads="1"/>
          </p:cNvSpPr>
          <p:nvPr/>
        </p:nvSpPr>
        <p:spPr bwMode="auto">
          <a:xfrm>
            <a:off x="4037013" y="4495800"/>
            <a:ext cx="1524000" cy="455613"/>
          </a:xfrm>
          <a:prstGeom prst="rect">
            <a:avLst/>
          </a:prstGeom>
          <a:gradFill rotWithShape="1">
            <a:gsLst>
              <a:gs pos="0">
                <a:srgbClr val="DDDDDD">
                  <a:gamma/>
                  <a:shade val="78824"/>
                  <a:invGamma/>
                </a:srgbClr>
              </a:gs>
              <a:gs pos="50000">
                <a:srgbClr val="DDDDDD"/>
              </a:gs>
              <a:gs pos="100000">
                <a:srgbClr val="DDDDDD">
                  <a:gamma/>
                  <a:shade val="78824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12" tIns="45706" rIns="91412" bIns="45706"/>
          <a:lstStyle/>
          <a:p>
            <a:pPr algn="ctr" eaLnBrk="0" hangingPunct="0"/>
            <a:r>
              <a:rPr lang="en-US" sz="2700" dirty="0"/>
              <a:t>Admin</a:t>
            </a:r>
          </a:p>
          <a:p>
            <a:pPr algn="ctr" eaLnBrk="0" hangingPunct="0"/>
            <a:endParaRPr lang="en-US" sz="3200" dirty="0"/>
          </a:p>
        </p:txBody>
      </p:sp>
      <p:sp>
        <p:nvSpPr>
          <p:cNvPr id="162826" name="Line 10"/>
          <p:cNvSpPr>
            <a:spLocks noChangeShapeType="1"/>
          </p:cNvSpPr>
          <p:nvPr/>
        </p:nvSpPr>
        <p:spPr bwMode="auto">
          <a:xfrm>
            <a:off x="3200400" y="22860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1430" tIns="45715" rIns="91430" bIns="45715"/>
          <a:lstStyle/>
          <a:p>
            <a:endParaRPr lang="en-US"/>
          </a:p>
        </p:txBody>
      </p:sp>
      <p:sp>
        <p:nvSpPr>
          <p:cNvPr id="162827" name="Line 11"/>
          <p:cNvSpPr>
            <a:spLocks noChangeShapeType="1"/>
          </p:cNvSpPr>
          <p:nvPr/>
        </p:nvSpPr>
        <p:spPr bwMode="auto">
          <a:xfrm>
            <a:off x="4114800" y="30480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1430" tIns="45715" rIns="91430" bIns="45715"/>
          <a:lstStyle/>
          <a:p>
            <a:endParaRPr lang="en-US"/>
          </a:p>
        </p:txBody>
      </p:sp>
      <p:sp>
        <p:nvSpPr>
          <p:cNvPr id="162828" name="Line 12"/>
          <p:cNvSpPr>
            <a:spLocks noChangeShapeType="1"/>
          </p:cNvSpPr>
          <p:nvPr/>
        </p:nvSpPr>
        <p:spPr bwMode="auto">
          <a:xfrm>
            <a:off x="4953000" y="36576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1430" tIns="45715" rIns="91430" bIns="45715"/>
          <a:lstStyle/>
          <a:p>
            <a:endParaRPr lang="en-US"/>
          </a:p>
        </p:txBody>
      </p:sp>
      <p:sp>
        <p:nvSpPr>
          <p:cNvPr id="162829" name="Line 13"/>
          <p:cNvSpPr>
            <a:spLocks noChangeShapeType="1"/>
          </p:cNvSpPr>
          <p:nvPr/>
        </p:nvSpPr>
        <p:spPr bwMode="auto">
          <a:xfrm>
            <a:off x="5867400" y="43434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1430" tIns="45715" rIns="91430" bIns="45715"/>
          <a:lstStyle/>
          <a:p>
            <a:endParaRPr lang="en-US"/>
          </a:p>
        </p:txBody>
      </p:sp>
      <p:sp>
        <p:nvSpPr>
          <p:cNvPr id="162830" name="Line 14"/>
          <p:cNvSpPr>
            <a:spLocks noChangeShapeType="1"/>
          </p:cNvSpPr>
          <p:nvPr/>
        </p:nvSpPr>
        <p:spPr bwMode="auto">
          <a:xfrm flipH="1">
            <a:off x="5105400" y="43434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1430" tIns="45715" rIns="91430" bIns="45715"/>
          <a:lstStyle/>
          <a:p>
            <a:endParaRPr lang="en-US"/>
          </a:p>
        </p:txBody>
      </p:sp>
      <p:sp>
        <p:nvSpPr>
          <p:cNvPr id="162831" name="Rectangle 15"/>
          <p:cNvSpPr>
            <a:spLocks noChangeArrowheads="1"/>
          </p:cNvSpPr>
          <p:nvPr/>
        </p:nvSpPr>
        <p:spPr bwMode="auto">
          <a:xfrm>
            <a:off x="6629401" y="5334000"/>
            <a:ext cx="1674813" cy="457200"/>
          </a:xfrm>
          <a:prstGeom prst="rect">
            <a:avLst/>
          </a:prstGeom>
          <a:gradFill rotWithShape="1">
            <a:gsLst>
              <a:gs pos="0">
                <a:srgbClr val="DDDDDD">
                  <a:gamma/>
                  <a:shade val="78824"/>
                  <a:invGamma/>
                </a:srgbClr>
              </a:gs>
              <a:gs pos="50000">
                <a:srgbClr val="DDDDDD"/>
              </a:gs>
              <a:gs pos="100000">
                <a:srgbClr val="DDDDDD">
                  <a:gamma/>
                  <a:shade val="78824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12" tIns="45706" rIns="91412" bIns="45706"/>
          <a:lstStyle/>
          <a:p>
            <a:pPr algn="ctr" eaLnBrk="0" hangingPunct="0"/>
            <a:r>
              <a:rPr lang="en-US" sz="2700" dirty="0"/>
              <a:t>2172000</a:t>
            </a:r>
          </a:p>
          <a:p>
            <a:pPr algn="ctr" eaLnBrk="0" hangingPunct="0"/>
            <a:endParaRPr lang="en-US" sz="2700" dirty="0"/>
          </a:p>
          <a:p>
            <a:pPr algn="ctr" eaLnBrk="0" hangingPunct="0"/>
            <a:endParaRPr lang="en-US" sz="3200" dirty="0"/>
          </a:p>
        </p:txBody>
      </p:sp>
      <p:sp>
        <p:nvSpPr>
          <p:cNvPr id="162832" name="Rectangle 16"/>
          <p:cNvSpPr>
            <a:spLocks noChangeArrowheads="1"/>
          </p:cNvSpPr>
          <p:nvPr/>
        </p:nvSpPr>
        <p:spPr bwMode="auto">
          <a:xfrm>
            <a:off x="4648201" y="5334000"/>
            <a:ext cx="1597025" cy="457200"/>
          </a:xfrm>
          <a:prstGeom prst="rect">
            <a:avLst/>
          </a:prstGeom>
          <a:gradFill rotWithShape="1">
            <a:gsLst>
              <a:gs pos="0">
                <a:srgbClr val="DDDDDD">
                  <a:gamma/>
                  <a:shade val="78824"/>
                  <a:invGamma/>
                </a:srgbClr>
              </a:gs>
              <a:gs pos="50000">
                <a:srgbClr val="DDDDDD"/>
              </a:gs>
              <a:gs pos="100000">
                <a:srgbClr val="DDDDDD">
                  <a:gamma/>
                  <a:shade val="78824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12" tIns="45706" rIns="91412" bIns="45706"/>
          <a:lstStyle/>
          <a:p>
            <a:pPr algn="ctr" eaLnBrk="0" hangingPunct="0"/>
            <a:r>
              <a:rPr lang="en-US" sz="2700" dirty="0"/>
              <a:t>2113010 </a:t>
            </a:r>
          </a:p>
          <a:p>
            <a:pPr algn="ctr" eaLnBrk="0" hangingPunct="0"/>
            <a:endParaRPr lang="en-US" sz="3200" dirty="0"/>
          </a:p>
        </p:txBody>
      </p:sp>
      <p:sp>
        <p:nvSpPr>
          <p:cNvPr id="162834" name="Line 18"/>
          <p:cNvSpPr>
            <a:spLocks noChangeShapeType="1"/>
          </p:cNvSpPr>
          <p:nvPr/>
        </p:nvSpPr>
        <p:spPr bwMode="auto">
          <a:xfrm>
            <a:off x="6781800" y="4953001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1430" tIns="45715" rIns="91430" bIns="4571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38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212771" y="607423"/>
            <a:ext cx="4735286" cy="1136469"/>
          </a:xfrm>
        </p:spPr>
        <p:txBody>
          <a:bodyPr>
            <a:normAutofit/>
          </a:bodyPr>
          <a:lstStyle/>
          <a:p>
            <a:pPr algn="r"/>
            <a:r>
              <a:rPr lang="en-US" sz="2800" b="1" dirty="0"/>
              <a:t>UA Org </a:t>
            </a:r>
            <a:r>
              <a:rPr lang="en-US" sz="2800" b="1" dirty="0" err="1"/>
              <a:t>Heirarchy</a:t>
            </a:r>
            <a:r>
              <a:rPr lang="en-US" sz="2800" b="1" dirty="0"/>
              <a:t> with Accounts/Sub Accounts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1"/>
            <a:ext cx="8229600" cy="4678363"/>
          </a:xfrm>
        </p:spPr>
        <p:txBody>
          <a:bodyPr/>
          <a:lstStyle/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164868" name="Rectangle 4"/>
          <p:cNvSpPr>
            <a:spLocks noChangeArrowheads="1"/>
          </p:cNvSpPr>
          <p:nvPr/>
        </p:nvSpPr>
        <p:spPr bwMode="auto">
          <a:xfrm>
            <a:off x="3659188" y="2743200"/>
            <a:ext cx="1600200" cy="458788"/>
          </a:xfrm>
          <a:prstGeom prst="rect">
            <a:avLst/>
          </a:prstGeom>
          <a:gradFill rotWithShape="1">
            <a:gsLst>
              <a:gs pos="0">
                <a:srgbClr val="DDDDDD">
                  <a:gamma/>
                  <a:shade val="78824"/>
                  <a:invGamma/>
                </a:srgbClr>
              </a:gs>
              <a:gs pos="50000">
                <a:srgbClr val="DDDDDD"/>
              </a:gs>
              <a:gs pos="100000">
                <a:srgbClr val="DDDDDD">
                  <a:gamma/>
                  <a:shade val="78824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12" tIns="45706" rIns="91412" bIns="45706"/>
          <a:lstStyle/>
          <a:p>
            <a:pPr algn="ctr" eaLnBrk="0" hangingPunct="0"/>
            <a:r>
              <a:rPr lang="en-US" sz="2700" dirty="0" err="1"/>
              <a:t>VPBus</a:t>
            </a:r>
            <a:endParaRPr lang="en-US" sz="2700" dirty="0"/>
          </a:p>
        </p:txBody>
      </p:sp>
      <p:sp>
        <p:nvSpPr>
          <p:cNvPr id="164869" name="Rectangle 5"/>
          <p:cNvSpPr>
            <a:spLocks noChangeArrowheads="1"/>
          </p:cNvSpPr>
          <p:nvPr/>
        </p:nvSpPr>
        <p:spPr bwMode="auto">
          <a:xfrm>
            <a:off x="2438400" y="2058989"/>
            <a:ext cx="1601788" cy="530225"/>
          </a:xfrm>
          <a:prstGeom prst="rect">
            <a:avLst/>
          </a:prstGeom>
          <a:gradFill rotWithShape="1">
            <a:gsLst>
              <a:gs pos="0">
                <a:srgbClr val="DDDDDD">
                  <a:gamma/>
                  <a:shade val="78824"/>
                  <a:invGamma/>
                </a:srgbClr>
              </a:gs>
              <a:gs pos="50000">
                <a:srgbClr val="DDDDDD"/>
              </a:gs>
              <a:gs pos="100000">
                <a:srgbClr val="DDDDDD">
                  <a:gamma/>
                  <a:shade val="78824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12" tIns="45706" rIns="91412" bIns="45706"/>
          <a:lstStyle/>
          <a:p>
            <a:pPr algn="ctr" eaLnBrk="0" hangingPunct="0"/>
            <a:r>
              <a:rPr lang="en-US" sz="2700" dirty="0"/>
              <a:t>MC </a:t>
            </a:r>
          </a:p>
        </p:txBody>
      </p:sp>
      <p:sp>
        <p:nvSpPr>
          <p:cNvPr id="164870" name="Rectangle 6"/>
          <p:cNvSpPr>
            <a:spLocks noChangeArrowheads="1"/>
          </p:cNvSpPr>
          <p:nvPr/>
        </p:nvSpPr>
        <p:spPr bwMode="auto">
          <a:xfrm>
            <a:off x="1524000" y="1295400"/>
            <a:ext cx="1601788" cy="533400"/>
          </a:xfrm>
          <a:prstGeom prst="rect">
            <a:avLst/>
          </a:prstGeom>
          <a:gradFill rotWithShape="1">
            <a:gsLst>
              <a:gs pos="0">
                <a:srgbClr val="DDDDDD">
                  <a:gamma/>
                  <a:shade val="78824"/>
                  <a:invGamma/>
                </a:srgbClr>
              </a:gs>
              <a:gs pos="50000">
                <a:srgbClr val="DDDDDD"/>
              </a:gs>
              <a:gs pos="100000">
                <a:srgbClr val="DDDDDD">
                  <a:gamma/>
                  <a:shade val="78824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12" tIns="45706" rIns="91412" bIns="45706"/>
          <a:lstStyle/>
          <a:p>
            <a:pPr algn="ctr" eaLnBrk="0" hangingPunct="0"/>
            <a:r>
              <a:rPr lang="en-US" sz="2700" dirty="0"/>
              <a:t>U of A</a:t>
            </a:r>
          </a:p>
        </p:txBody>
      </p:sp>
      <p:sp>
        <p:nvSpPr>
          <p:cNvPr id="164871" name="Rectangle 7"/>
          <p:cNvSpPr>
            <a:spLocks noChangeArrowheads="1"/>
          </p:cNvSpPr>
          <p:nvPr/>
        </p:nvSpPr>
        <p:spPr bwMode="auto">
          <a:xfrm>
            <a:off x="4497388" y="3429000"/>
            <a:ext cx="1447800" cy="457200"/>
          </a:xfrm>
          <a:prstGeom prst="rect">
            <a:avLst/>
          </a:prstGeom>
          <a:gradFill rotWithShape="1">
            <a:gsLst>
              <a:gs pos="0">
                <a:srgbClr val="DDDDDD">
                  <a:gamma/>
                  <a:shade val="78824"/>
                  <a:invGamma/>
                </a:srgbClr>
              </a:gs>
              <a:gs pos="50000">
                <a:srgbClr val="DDDDDD"/>
              </a:gs>
              <a:gs pos="100000">
                <a:srgbClr val="DDDDDD">
                  <a:gamma/>
                  <a:shade val="78824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12" tIns="45706" rIns="91412" bIns="45706"/>
          <a:lstStyle/>
          <a:p>
            <a:pPr algn="ctr" eaLnBrk="0" hangingPunct="0"/>
            <a:r>
              <a:rPr lang="en-US" sz="2700" dirty="0"/>
              <a:t>FSO</a:t>
            </a:r>
          </a:p>
          <a:p>
            <a:pPr algn="ctr" eaLnBrk="0" hangingPunct="0"/>
            <a:endParaRPr lang="en-US" sz="2700" dirty="0"/>
          </a:p>
        </p:txBody>
      </p:sp>
      <p:sp>
        <p:nvSpPr>
          <p:cNvPr id="164872" name="Rectangle 8"/>
          <p:cNvSpPr>
            <a:spLocks noChangeArrowheads="1"/>
          </p:cNvSpPr>
          <p:nvPr/>
        </p:nvSpPr>
        <p:spPr bwMode="auto">
          <a:xfrm>
            <a:off x="5411788" y="4038600"/>
            <a:ext cx="1524000" cy="455613"/>
          </a:xfrm>
          <a:prstGeom prst="rect">
            <a:avLst/>
          </a:prstGeom>
          <a:gradFill rotWithShape="1">
            <a:gsLst>
              <a:gs pos="0">
                <a:srgbClr val="DDDDDD">
                  <a:gamma/>
                  <a:shade val="78824"/>
                  <a:invGamma/>
                </a:srgbClr>
              </a:gs>
              <a:gs pos="50000">
                <a:srgbClr val="DDDDDD"/>
              </a:gs>
              <a:gs pos="100000">
                <a:srgbClr val="DDDDDD">
                  <a:gamma/>
                  <a:shade val="78824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12" tIns="45706" rIns="91412" bIns="45706"/>
          <a:lstStyle/>
          <a:p>
            <a:pPr algn="ctr" eaLnBrk="0" hangingPunct="0"/>
            <a:r>
              <a:rPr lang="en-US" sz="2700" dirty="0"/>
              <a:t>FM</a:t>
            </a:r>
          </a:p>
          <a:p>
            <a:pPr algn="ctr" eaLnBrk="0" hangingPunct="0"/>
            <a:endParaRPr lang="en-US" sz="3200" dirty="0"/>
          </a:p>
        </p:txBody>
      </p:sp>
      <p:sp>
        <p:nvSpPr>
          <p:cNvPr id="164873" name="Rectangle 9"/>
          <p:cNvSpPr>
            <a:spLocks noChangeArrowheads="1"/>
          </p:cNvSpPr>
          <p:nvPr/>
        </p:nvSpPr>
        <p:spPr bwMode="auto">
          <a:xfrm>
            <a:off x="3581400" y="4038600"/>
            <a:ext cx="1524000" cy="455613"/>
          </a:xfrm>
          <a:prstGeom prst="rect">
            <a:avLst/>
          </a:prstGeom>
          <a:gradFill rotWithShape="1">
            <a:gsLst>
              <a:gs pos="0">
                <a:srgbClr val="DDDDDD">
                  <a:gamma/>
                  <a:shade val="78824"/>
                  <a:invGamma/>
                </a:srgbClr>
              </a:gs>
              <a:gs pos="50000">
                <a:srgbClr val="DDDDDD"/>
              </a:gs>
              <a:gs pos="100000">
                <a:srgbClr val="DDDDDD">
                  <a:gamma/>
                  <a:shade val="78824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12" tIns="45706" rIns="91412" bIns="45706"/>
          <a:lstStyle/>
          <a:p>
            <a:pPr algn="ctr" eaLnBrk="0" hangingPunct="0"/>
            <a:r>
              <a:rPr lang="en-US" sz="2700" dirty="0"/>
              <a:t>Admin</a:t>
            </a:r>
          </a:p>
          <a:p>
            <a:pPr algn="ctr" eaLnBrk="0" hangingPunct="0"/>
            <a:endParaRPr lang="en-US" sz="3200" dirty="0"/>
          </a:p>
        </p:txBody>
      </p:sp>
      <p:sp>
        <p:nvSpPr>
          <p:cNvPr id="164874" name="Line 10"/>
          <p:cNvSpPr>
            <a:spLocks noChangeShapeType="1"/>
          </p:cNvSpPr>
          <p:nvPr/>
        </p:nvSpPr>
        <p:spPr bwMode="auto">
          <a:xfrm>
            <a:off x="2744788" y="18288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1430" tIns="45715" rIns="91430" bIns="45715"/>
          <a:lstStyle/>
          <a:p>
            <a:endParaRPr lang="en-US"/>
          </a:p>
        </p:txBody>
      </p:sp>
      <p:sp>
        <p:nvSpPr>
          <p:cNvPr id="164875" name="Line 11"/>
          <p:cNvSpPr>
            <a:spLocks noChangeShapeType="1"/>
          </p:cNvSpPr>
          <p:nvPr/>
        </p:nvSpPr>
        <p:spPr bwMode="auto">
          <a:xfrm>
            <a:off x="3659188" y="25908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1430" tIns="45715" rIns="91430" bIns="45715"/>
          <a:lstStyle/>
          <a:p>
            <a:endParaRPr lang="en-US"/>
          </a:p>
        </p:txBody>
      </p:sp>
      <p:sp>
        <p:nvSpPr>
          <p:cNvPr id="164876" name="Line 12"/>
          <p:cNvSpPr>
            <a:spLocks noChangeShapeType="1"/>
          </p:cNvSpPr>
          <p:nvPr/>
        </p:nvSpPr>
        <p:spPr bwMode="auto">
          <a:xfrm>
            <a:off x="4497388" y="32004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1430" tIns="45715" rIns="91430" bIns="45715"/>
          <a:lstStyle/>
          <a:p>
            <a:endParaRPr lang="en-US"/>
          </a:p>
        </p:txBody>
      </p:sp>
      <p:sp>
        <p:nvSpPr>
          <p:cNvPr id="164877" name="Line 13"/>
          <p:cNvSpPr>
            <a:spLocks noChangeShapeType="1"/>
          </p:cNvSpPr>
          <p:nvPr/>
        </p:nvSpPr>
        <p:spPr bwMode="auto">
          <a:xfrm>
            <a:off x="5411788" y="38862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1430" tIns="45715" rIns="91430" bIns="45715"/>
          <a:lstStyle/>
          <a:p>
            <a:endParaRPr lang="en-US"/>
          </a:p>
        </p:txBody>
      </p:sp>
      <p:sp>
        <p:nvSpPr>
          <p:cNvPr id="164878" name="Line 14"/>
          <p:cNvSpPr>
            <a:spLocks noChangeShapeType="1"/>
          </p:cNvSpPr>
          <p:nvPr/>
        </p:nvSpPr>
        <p:spPr bwMode="auto">
          <a:xfrm flipH="1">
            <a:off x="4649788" y="38862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1430" tIns="45715" rIns="91430" bIns="45715"/>
          <a:lstStyle/>
          <a:p>
            <a:endParaRPr lang="en-US"/>
          </a:p>
        </p:txBody>
      </p:sp>
      <p:sp>
        <p:nvSpPr>
          <p:cNvPr id="164879" name="Rectangle 15"/>
          <p:cNvSpPr>
            <a:spLocks noChangeArrowheads="1"/>
          </p:cNvSpPr>
          <p:nvPr/>
        </p:nvSpPr>
        <p:spPr bwMode="auto">
          <a:xfrm>
            <a:off x="5640388" y="4876800"/>
            <a:ext cx="1674812" cy="457200"/>
          </a:xfrm>
          <a:prstGeom prst="rect">
            <a:avLst/>
          </a:prstGeom>
          <a:gradFill rotWithShape="1">
            <a:gsLst>
              <a:gs pos="0">
                <a:srgbClr val="DDDDDD">
                  <a:gamma/>
                  <a:shade val="78824"/>
                  <a:invGamma/>
                </a:srgbClr>
              </a:gs>
              <a:gs pos="50000">
                <a:srgbClr val="DDDDDD"/>
              </a:gs>
              <a:gs pos="100000">
                <a:srgbClr val="DDDDDD">
                  <a:gamma/>
                  <a:shade val="78824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12" tIns="45706" rIns="91412" bIns="45706"/>
          <a:lstStyle/>
          <a:p>
            <a:pPr algn="ctr" eaLnBrk="0" hangingPunct="0"/>
            <a:r>
              <a:rPr lang="en-US" sz="2700" dirty="0"/>
              <a:t>2172000</a:t>
            </a:r>
          </a:p>
          <a:p>
            <a:pPr algn="ctr" eaLnBrk="0" hangingPunct="0"/>
            <a:endParaRPr lang="en-US" sz="2700" dirty="0"/>
          </a:p>
          <a:p>
            <a:pPr algn="ctr" eaLnBrk="0" hangingPunct="0"/>
            <a:endParaRPr lang="en-US" sz="3200" dirty="0"/>
          </a:p>
        </p:txBody>
      </p:sp>
      <p:sp>
        <p:nvSpPr>
          <p:cNvPr id="164880" name="Rectangle 16"/>
          <p:cNvSpPr>
            <a:spLocks noChangeArrowheads="1"/>
          </p:cNvSpPr>
          <p:nvPr/>
        </p:nvSpPr>
        <p:spPr bwMode="auto">
          <a:xfrm>
            <a:off x="3582988" y="4876800"/>
            <a:ext cx="1597025" cy="457200"/>
          </a:xfrm>
          <a:prstGeom prst="rect">
            <a:avLst/>
          </a:prstGeom>
          <a:gradFill rotWithShape="1">
            <a:gsLst>
              <a:gs pos="0">
                <a:srgbClr val="DDDDDD">
                  <a:gamma/>
                  <a:shade val="78824"/>
                  <a:invGamma/>
                </a:srgbClr>
              </a:gs>
              <a:gs pos="50000">
                <a:srgbClr val="DDDDDD"/>
              </a:gs>
              <a:gs pos="100000">
                <a:srgbClr val="DDDDDD">
                  <a:gamma/>
                  <a:shade val="78824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12" tIns="45706" rIns="91412" bIns="45706"/>
          <a:lstStyle/>
          <a:p>
            <a:pPr algn="ctr" eaLnBrk="0" hangingPunct="0"/>
            <a:r>
              <a:rPr lang="en-US" sz="2700" dirty="0"/>
              <a:t>2113010</a:t>
            </a:r>
          </a:p>
          <a:p>
            <a:pPr algn="ctr" eaLnBrk="0" hangingPunct="0"/>
            <a:endParaRPr lang="en-US" sz="3200" dirty="0"/>
          </a:p>
        </p:txBody>
      </p:sp>
      <p:sp>
        <p:nvSpPr>
          <p:cNvPr id="164881" name="Line 17"/>
          <p:cNvSpPr>
            <a:spLocks noChangeShapeType="1"/>
          </p:cNvSpPr>
          <p:nvPr/>
        </p:nvSpPr>
        <p:spPr bwMode="auto">
          <a:xfrm flipH="1">
            <a:off x="4802188" y="4495801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1430" tIns="45715" rIns="91430" bIns="45715"/>
          <a:lstStyle/>
          <a:p>
            <a:endParaRPr lang="en-US"/>
          </a:p>
        </p:txBody>
      </p:sp>
      <p:sp>
        <p:nvSpPr>
          <p:cNvPr id="164882" name="Line 18"/>
          <p:cNvSpPr>
            <a:spLocks noChangeShapeType="1"/>
          </p:cNvSpPr>
          <p:nvPr/>
        </p:nvSpPr>
        <p:spPr bwMode="auto">
          <a:xfrm>
            <a:off x="6326188" y="4495801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1430" tIns="45715" rIns="91430" bIns="45715"/>
          <a:lstStyle/>
          <a:p>
            <a:endParaRPr lang="en-US"/>
          </a:p>
        </p:txBody>
      </p:sp>
      <p:sp>
        <p:nvSpPr>
          <p:cNvPr id="164883" name="Rectangle 19"/>
          <p:cNvSpPr>
            <a:spLocks noChangeArrowheads="1"/>
          </p:cNvSpPr>
          <p:nvPr/>
        </p:nvSpPr>
        <p:spPr bwMode="auto">
          <a:xfrm>
            <a:off x="4572000" y="5562601"/>
            <a:ext cx="1677988" cy="455613"/>
          </a:xfrm>
          <a:prstGeom prst="rect">
            <a:avLst/>
          </a:prstGeom>
          <a:gradFill rotWithShape="1">
            <a:gsLst>
              <a:gs pos="0">
                <a:srgbClr val="DDDDDD">
                  <a:gamma/>
                  <a:shade val="78824"/>
                  <a:invGamma/>
                </a:srgbClr>
              </a:gs>
              <a:gs pos="50000">
                <a:srgbClr val="DDDDDD"/>
              </a:gs>
              <a:gs pos="100000">
                <a:srgbClr val="DDDDDD">
                  <a:gamma/>
                  <a:shade val="78824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12" tIns="45706" rIns="91412" bIns="45706"/>
          <a:lstStyle/>
          <a:p>
            <a:pPr algn="ctr" eaLnBrk="0" hangingPunct="0"/>
            <a:r>
              <a:rPr lang="en-US" sz="2700" dirty="0"/>
              <a:t>OPFNDS</a:t>
            </a:r>
          </a:p>
          <a:p>
            <a:pPr algn="ctr" eaLnBrk="0" hangingPunct="0"/>
            <a:endParaRPr lang="en-US" sz="2700" dirty="0"/>
          </a:p>
          <a:p>
            <a:pPr algn="ctr" eaLnBrk="0" hangingPunct="0"/>
            <a:endParaRPr lang="en-US" sz="3200" dirty="0"/>
          </a:p>
        </p:txBody>
      </p:sp>
      <p:sp>
        <p:nvSpPr>
          <p:cNvPr id="164884" name="Rectangle 20"/>
          <p:cNvSpPr>
            <a:spLocks noChangeArrowheads="1"/>
          </p:cNvSpPr>
          <p:nvPr/>
        </p:nvSpPr>
        <p:spPr bwMode="auto">
          <a:xfrm>
            <a:off x="6629400" y="5562601"/>
            <a:ext cx="1752600" cy="455613"/>
          </a:xfrm>
          <a:prstGeom prst="rect">
            <a:avLst/>
          </a:prstGeom>
          <a:gradFill rotWithShape="1">
            <a:gsLst>
              <a:gs pos="0">
                <a:srgbClr val="DDDDDD">
                  <a:gamma/>
                  <a:shade val="78824"/>
                  <a:invGamma/>
                </a:srgbClr>
              </a:gs>
              <a:gs pos="50000">
                <a:srgbClr val="DDDDDD"/>
              </a:gs>
              <a:gs pos="100000">
                <a:srgbClr val="DDDDDD">
                  <a:gamma/>
                  <a:shade val="78824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12" tIns="45706" rIns="91412" bIns="45706"/>
          <a:lstStyle/>
          <a:p>
            <a:pPr algn="ctr" eaLnBrk="0" hangingPunct="0"/>
            <a:r>
              <a:rPr lang="en-US" sz="2700" dirty="0"/>
              <a:t>NONOP</a:t>
            </a:r>
            <a:endParaRPr lang="en-US" sz="3200" dirty="0"/>
          </a:p>
        </p:txBody>
      </p:sp>
      <p:sp>
        <p:nvSpPr>
          <p:cNvPr id="164885" name="Line 21"/>
          <p:cNvSpPr>
            <a:spLocks noChangeShapeType="1"/>
          </p:cNvSpPr>
          <p:nvPr/>
        </p:nvSpPr>
        <p:spPr bwMode="auto">
          <a:xfrm>
            <a:off x="7086600" y="53340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1430" tIns="45715" rIns="91430" bIns="45715"/>
          <a:lstStyle/>
          <a:p>
            <a:endParaRPr lang="en-US"/>
          </a:p>
        </p:txBody>
      </p:sp>
      <p:sp>
        <p:nvSpPr>
          <p:cNvPr id="164886" name="Line 22"/>
          <p:cNvSpPr>
            <a:spLocks noChangeShapeType="1"/>
          </p:cNvSpPr>
          <p:nvPr/>
        </p:nvSpPr>
        <p:spPr bwMode="auto">
          <a:xfrm flipH="1">
            <a:off x="5562600" y="53340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1430" tIns="45715" rIns="91430" bIns="4571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46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</TotalTime>
  <Words>343</Words>
  <Application>Microsoft Office PowerPoint</Application>
  <PresentationFormat>On-screen Show (4:3)</PresentationFormat>
  <Paragraphs>79</Paragraphs>
  <Slides>12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Chart of Account</vt:lpstr>
      <vt:lpstr>Chart of Accounts Characteristics</vt:lpstr>
      <vt:lpstr>Chart Set-Up &amp; Validation</vt:lpstr>
      <vt:lpstr>Conceptual Data Model</vt:lpstr>
      <vt:lpstr>Conceptual Data Model</vt:lpstr>
      <vt:lpstr>Flexible Chart of Accounts</vt:lpstr>
      <vt:lpstr>Organization Hierarchy at UA</vt:lpstr>
      <vt:lpstr>UA Org Hierarchy with Accounts</vt:lpstr>
      <vt:lpstr>UA Org Heirarchy with Accounts/Sub Accounts</vt:lpstr>
      <vt:lpstr>Object Codes</vt:lpstr>
      <vt:lpstr>Sub-Object Codes</vt:lpstr>
      <vt:lpstr>Levels and Consolidations</vt:lpstr>
    </vt:vector>
  </TitlesOfParts>
  <Company>University of Arizona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Chart of Account</dc:title>
  <dc:creator>Kymber Horn</dc:creator>
  <cp:lastModifiedBy>Roggeveen-Sams, Nora Lee</cp:lastModifiedBy>
  <cp:revision>1</cp:revision>
  <dcterms:created xsi:type="dcterms:W3CDTF">2013-04-30T14:05:34Z</dcterms:created>
  <dcterms:modified xsi:type="dcterms:W3CDTF">2013-04-30T14:26:08Z</dcterms:modified>
</cp:coreProperties>
</file>