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  <p:sldMasterId id="2147483707" r:id="rId2"/>
    <p:sldMasterId id="2147483733" r:id="rId3"/>
    <p:sldMasterId id="2147483759" r:id="rId4"/>
  </p:sldMasterIdLst>
  <p:notesMasterIdLst>
    <p:notesMasterId r:id="rId18"/>
  </p:notesMasterIdLst>
  <p:handoutMasterIdLst>
    <p:handoutMasterId r:id="rId19"/>
  </p:handoutMasterIdLst>
  <p:sldIdLst>
    <p:sldId id="380" r:id="rId5"/>
    <p:sldId id="382" r:id="rId6"/>
    <p:sldId id="383" r:id="rId7"/>
    <p:sldId id="384" r:id="rId8"/>
    <p:sldId id="385" r:id="rId9"/>
    <p:sldId id="394" r:id="rId10"/>
    <p:sldId id="389" r:id="rId11"/>
    <p:sldId id="390" r:id="rId12"/>
    <p:sldId id="391" r:id="rId13"/>
    <p:sldId id="400" r:id="rId14"/>
    <p:sldId id="401" r:id="rId15"/>
    <p:sldId id="397" r:id="rId16"/>
    <p:sldId id="3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C3AF0BC-8E9D-4A4B-A2FC-D5DCF6B5D3A4}">
          <p14:sldIdLst>
            <p14:sldId id="380"/>
            <p14:sldId id="382"/>
          </p14:sldIdLst>
        </p14:section>
        <p14:section name="What is OLE" id="{A546DB8F-8F39-E041-B18E-4B414DF1595D}">
          <p14:sldIdLst>
            <p14:sldId id="383"/>
            <p14:sldId id="384"/>
            <p14:sldId id="385"/>
            <p14:sldId id="394"/>
            <p14:sldId id="389"/>
            <p14:sldId id="390"/>
            <p14:sldId id="391"/>
          </p14:sldIdLst>
        </p14:section>
        <p14:section name="Kuali OLE Demo" id="{CB6351DD-D66C-B942-8347-DE0E6C9726FF}">
          <p14:sldIdLst>
            <p14:sldId id="400"/>
            <p14:sldId id="401"/>
          </p14:sldIdLst>
        </p14:section>
        <p14:section name="What's Next for OLE?" id="{F311EE47-12DB-3D46-A7A7-182476DC0E30}">
          <p14:sldIdLst>
            <p14:sldId id="397"/>
          </p14:sldIdLst>
        </p14:section>
        <p14:section name="How do I get involved in OLE?" id="{5E28A01F-9720-F94F-B6A5-FA8A21F03526}">
          <p14:sldIdLst>
            <p14:sldId id="3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kler4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70F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76732" autoAdjust="0"/>
  </p:normalViewPr>
  <p:slideViewPr>
    <p:cSldViewPr showGuides="1">
      <p:cViewPr varScale="1">
        <p:scale>
          <a:sx n="122" d="100"/>
          <a:sy n="122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4316A-3AC5-E74F-869D-789E97EE76F1}" type="doc">
      <dgm:prSet loTypeId="urn:microsoft.com/office/officeart/2005/8/layout/cycle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7112D2-B49F-5746-8A68-328EC45EF6E1}">
      <dgm:prSet custT="1"/>
      <dgm:spPr>
        <a:xfrm>
          <a:off x="691602" y="805902"/>
          <a:ext cx="1446686" cy="1446686"/>
        </a:xfrm>
        <a:prstGeom prst="pieWedge">
          <a:avLst/>
        </a:prstGeom>
        <a:solidFill>
          <a:srgbClr val="FF67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Integrated &amp; Independent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18F0AA8-880A-5840-9A1D-E1805DBE1333}" type="parTrans" cxnId="{7C3169D0-66DD-E542-A1F7-5656A7CAF186}">
      <dgm:prSet/>
      <dgm:spPr/>
      <dgm:t>
        <a:bodyPr/>
        <a:lstStyle/>
        <a:p>
          <a:endParaRPr lang="en-US"/>
        </a:p>
      </dgm:t>
    </dgm:pt>
    <dgm:pt modelId="{736B11A4-5F45-F247-89E7-3EBCB468DE7D}" type="sibTrans" cxnId="{7C3169D0-66DD-E542-A1F7-5656A7CAF186}">
      <dgm:prSet/>
      <dgm:spPr/>
      <dgm:t>
        <a:bodyPr/>
        <a:lstStyle/>
        <a:p>
          <a:endParaRPr lang="en-US"/>
        </a:p>
      </dgm:t>
    </dgm:pt>
    <dgm:pt modelId="{2A3E567A-DD4E-774D-B793-354370037FBE}">
      <dgm:prSet custT="1"/>
      <dgm:spPr>
        <a:xfrm rot="5400000">
          <a:off x="2205110" y="805902"/>
          <a:ext cx="1446686" cy="1446686"/>
        </a:xfrm>
        <a:prstGeom prst="pieWedge">
          <a:avLst/>
        </a:prstGeom>
        <a:solidFill>
          <a:srgbClr val="FF6700">
            <a:hueOff val="817465"/>
            <a:satOff val="-27042"/>
            <a:lumOff val="-39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4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Open source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DF595A0-E877-A04B-9566-688DE3357B17}" type="parTrans" cxnId="{3C762EBA-7772-9948-B290-F4D8F3B3F951}">
      <dgm:prSet/>
      <dgm:spPr/>
      <dgm:t>
        <a:bodyPr/>
        <a:lstStyle/>
        <a:p>
          <a:endParaRPr lang="en-US"/>
        </a:p>
      </dgm:t>
    </dgm:pt>
    <dgm:pt modelId="{CA716F57-1C92-0F42-8F78-89FDE53A2D0C}" type="sibTrans" cxnId="{3C762EBA-7772-9948-B290-F4D8F3B3F951}">
      <dgm:prSet/>
      <dgm:spPr/>
      <dgm:t>
        <a:bodyPr/>
        <a:lstStyle/>
        <a:p>
          <a:endParaRPr lang="en-US"/>
        </a:p>
      </dgm:t>
    </dgm:pt>
    <dgm:pt modelId="{F67C3A07-0030-404D-A7E1-948257671274}">
      <dgm:prSet/>
      <dgm:spPr>
        <a:xfrm rot="10800000">
          <a:off x="2205110" y="2319410"/>
          <a:ext cx="1446686" cy="1446686"/>
        </a:xfrm>
        <a:prstGeom prst="pieWedge">
          <a:avLst/>
        </a:prstGeom>
        <a:solidFill>
          <a:srgbClr val="FF6700">
            <a:hueOff val="1634930"/>
            <a:satOff val="-54083"/>
            <a:lumOff val="-78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Enterprise caliber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246F108-0C11-2F48-934A-858021550A21}" type="parTrans" cxnId="{5057FA35-A110-BE4A-ABAC-58007064F990}">
      <dgm:prSet/>
      <dgm:spPr/>
      <dgm:t>
        <a:bodyPr/>
        <a:lstStyle/>
        <a:p>
          <a:endParaRPr lang="en-US"/>
        </a:p>
      </dgm:t>
    </dgm:pt>
    <dgm:pt modelId="{C30D6931-0BCF-1F41-9DFD-A5567A3B1593}" type="sibTrans" cxnId="{5057FA35-A110-BE4A-ABAC-58007064F990}">
      <dgm:prSet/>
      <dgm:spPr/>
      <dgm:t>
        <a:bodyPr/>
        <a:lstStyle/>
        <a:p>
          <a:endParaRPr lang="en-US"/>
        </a:p>
      </dgm:t>
    </dgm:pt>
    <dgm:pt modelId="{A1A80C8A-37A2-E94E-99B3-D670F1CBCA99}">
      <dgm:prSet/>
      <dgm:spPr>
        <a:xfrm rot="16200000">
          <a:off x="691602" y="2319410"/>
          <a:ext cx="1446686" cy="1446686"/>
        </a:xfrm>
        <a:prstGeom prst="pieWedge">
          <a:avLst/>
        </a:prstGeom>
        <a:solidFill>
          <a:srgbClr val="FF6700">
            <a:hueOff val="2452395"/>
            <a:satOff val="-81125"/>
            <a:lumOff val="-11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Supportive of research university scale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933C7A3-9C12-FE45-A7B9-04B887F6FE5E}" type="parTrans" cxnId="{7B5A6895-6D0E-054B-B5F7-708DE6337EE6}">
      <dgm:prSet/>
      <dgm:spPr/>
      <dgm:t>
        <a:bodyPr/>
        <a:lstStyle/>
        <a:p>
          <a:endParaRPr lang="en-US"/>
        </a:p>
      </dgm:t>
    </dgm:pt>
    <dgm:pt modelId="{B3936A48-1D72-F841-97DC-4FAB1C0F5CB1}" type="sibTrans" cxnId="{7B5A6895-6D0E-054B-B5F7-708DE6337EE6}">
      <dgm:prSet/>
      <dgm:spPr/>
      <dgm:t>
        <a:bodyPr/>
        <a:lstStyle/>
        <a:p>
          <a:endParaRPr lang="en-US"/>
        </a:p>
      </dgm:t>
    </dgm:pt>
    <dgm:pt modelId="{D49D6764-4511-1F41-BD86-52532C42FE39}" type="pres">
      <dgm:prSet presAssocID="{CC64316A-3AC5-E74F-869D-789E97EE76F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F798F-B7AF-0240-A8B5-689EB0A9F225}" type="pres">
      <dgm:prSet presAssocID="{CC64316A-3AC5-E74F-869D-789E97EE76F1}" presName="children" presStyleCnt="0"/>
      <dgm:spPr/>
      <dgm:t>
        <a:bodyPr/>
        <a:lstStyle/>
        <a:p>
          <a:endParaRPr lang="en-US"/>
        </a:p>
      </dgm:t>
    </dgm:pt>
    <dgm:pt modelId="{37E90985-85BC-044A-974C-2895E52D1CD2}" type="pres">
      <dgm:prSet presAssocID="{CC64316A-3AC5-E74F-869D-789E97EE76F1}" presName="childPlaceholder" presStyleCnt="0"/>
      <dgm:spPr/>
      <dgm:t>
        <a:bodyPr/>
        <a:lstStyle/>
        <a:p>
          <a:endParaRPr lang="en-US"/>
        </a:p>
      </dgm:t>
    </dgm:pt>
    <dgm:pt modelId="{3D2277F0-1722-664A-B2D8-2E8F406F7602}" type="pres">
      <dgm:prSet presAssocID="{CC64316A-3AC5-E74F-869D-789E97EE76F1}" presName="circle" presStyleCnt="0"/>
      <dgm:spPr/>
      <dgm:t>
        <a:bodyPr/>
        <a:lstStyle/>
        <a:p>
          <a:endParaRPr lang="en-US"/>
        </a:p>
      </dgm:t>
    </dgm:pt>
    <dgm:pt modelId="{AFCCE4D3-1E68-CD4C-98FC-A45088C8E5A0}" type="pres">
      <dgm:prSet presAssocID="{CC64316A-3AC5-E74F-869D-789E97EE76F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28A5-6E62-224A-8F92-0F0397375E2F}" type="pres">
      <dgm:prSet presAssocID="{CC64316A-3AC5-E74F-869D-789E97EE76F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41F52-23E2-2344-BCBC-885835348647}" type="pres">
      <dgm:prSet presAssocID="{CC64316A-3AC5-E74F-869D-789E97EE76F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808CE-9A21-DD44-A526-BD4AF836C875}" type="pres">
      <dgm:prSet presAssocID="{CC64316A-3AC5-E74F-869D-789E97EE76F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B0580-2317-384D-BA43-72116A716E71}" type="pres">
      <dgm:prSet presAssocID="{CC64316A-3AC5-E74F-869D-789E97EE76F1}" presName="quadrantPlaceholder" presStyleCnt="0"/>
      <dgm:spPr/>
      <dgm:t>
        <a:bodyPr/>
        <a:lstStyle/>
        <a:p>
          <a:endParaRPr lang="en-US"/>
        </a:p>
      </dgm:t>
    </dgm:pt>
    <dgm:pt modelId="{8E4C48D2-0126-4840-982A-B38EC57F752F}" type="pres">
      <dgm:prSet presAssocID="{CC64316A-3AC5-E74F-869D-789E97EE76F1}" presName="center1" presStyleLbl="fgShp" presStyleIdx="0" presStyleCnt="2"/>
      <dgm:spPr>
        <a:xfrm>
          <a:off x="1921954" y="1985303"/>
          <a:ext cx="499491" cy="434340"/>
        </a:xfrm>
        <a:prstGeom prst="circularArrow">
          <a:avLst/>
        </a:prstGeom>
        <a:solidFill>
          <a:srgbClr val="FF6700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5E529D4-3D30-1D43-B059-2E7DF795DA58}" type="pres">
      <dgm:prSet presAssocID="{CC64316A-3AC5-E74F-869D-789E97EE76F1}" presName="center2" presStyleLbl="fgShp" presStyleIdx="1" presStyleCnt="2"/>
      <dgm:spPr>
        <a:xfrm rot="10800000">
          <a:off x="1921954" y="2152356"/>
          <a:ext cx="499491" cy="434340"/>
        </a:xfrm>
        <a:prstGeom prst="circularArrow">
          <a:avLst/>
        </a:prstGeom>
        <a:solidFill>
          <a:srgbClr val="FF6700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3C762EBA-7772-9948-B290-F4D8F3B3F951}" srcId="{CC64316A-3AC5-E74F-869D-789E97EE76F1}" destId="{2A3E567A-DD4E-774D-B793-354370037FBE}" srcOrd="1" destOrd="0" parTransId="{9DF595A0-E877-A04B-9566-688DE3357B17}" sibTransId="{CA716F57-1C92-0F42-8F78-89FDE53A2D0C}"/>
    <dgm:cxn modelId="{66F1C852-C7A0-EA49-AE11-8DDB073E7434}" type="presOf" srcId="{A1A80C8A-37A2-E94E-99B3-D670F1CBCA99}" destId="{35F808CE-9A21-DD44-A526-BD4AF836C875}" srcOrd="0" destOrd="0" presId="urn:microsoft.com/office/officeart/2005/8/layout/cycle4"/>
    <dgm:cxn modelId="{7B5A6895-6D0E-054B-B5F7-708DE6337EE6}" srcId="{CC64316A-3AC5-E74F-869D-789E97EE76F1}" destId="{A1A80C8A-37A2-E94E-99B3-D670F1CBCA99}" srcOrd="3" destOrd="0" parTransId="{4933C7A3-9C12-FE45-A7B9-04B887F6FE5E}" sibTransId="{B3936A48-1D72-F841-97DC-4FAB1C0F5CB1}"/>
    <dgm:cxn modelId="{7C3169D0-66DD-E542-A1F7-5656A7CAF186}" srcId="{CC64316A-3AC5-E74F-869D-789E97EE76F1}" destId="{7E7112D2-B49F-5746-8A68-328EC45EF6E1}" srcOrd="0" destOrd="0" parTransId="{618F0AA8-880A-5840-9A1D-E1805DBE1333}" sibTransId="{736B11A4-5F45-F247-89E7-3EBCB468DE7D}"/>
    <dgm:cxn modelId="{4F190CED-A86A-7642-8DCB-AC20DBBBA960}" type="presOf" srcId="{F67C3A07-0030-404D-A7E1-948257671274}" destId="{98D41F52-23E2-2344-BCBC-885835348647}" srcOrd="0" destOrd="0" presId="urn:microsoft.com/office/officeart/2005/8/layout/cycle4"/>
    <dgm:cxn modelId="{894D6750-FD61-754B-83F9-3986CB650FAE}" type="presOf" srcId="{7E7112D2-B49F-5746-8A68-328EC45EF6E1}" destId="{AFCCE4D3-1E68-CD4C-98FC-A45088C8E5A0}" srcOrd="0" destOrd="0" presId="urn:microsoft.com/office/officeart/2005/8/layout/cycle4"/>
    <dgm:cxn modelId="{5057FA35-A110-BE4A-ABAC-58007064F990}" srcId="{CC64316A-3AC5-E74F-869D-789E97EE76F1}" destId="{F67C3A07-0030-404D-A7E1-948257671274}" srcOrd="2" destOrd="0" parTransId="{D246F108-0C11-2F48-934A-858021550A21}" sibTransId="{C30D6931-0BCF-1F41-9DFD-A5567A3B1593}"/>
    <dgm:cxn modelId="{1DACCF26-AF70-424C-8C5A-2769750C4087}" type="presOf" srcId="{CC64316A-3AC5-E74F-869D-789E97EE76F1}" destId="{D49D6764-4511-1F41-BD86-52532C42FE39}" srcOrd="0" destOrd="0" presId="urn:microsoft.com/office/officeart/2005/8/layout/cycle4"/>
    <dgm:cxn modelId="{FF5F0117-51B4-0849-8E3A-25AA89990126}" type="presOf" srcId="{2A3E567A-DD4E-774D-B793-354370037FBE}" destId="{024E28A5-6E62-224A-8F92-0F0397375E2F}" srcOrd="0" destOrd="0" presId="urn:microsoft.com/office/officeart/2005/8/layout/cycle4"/>
    <dgm:cxn modelId="{607895E7-7ECB-0940-8DD8-674FE25B5BD1}" type="presParOf" srcId="{D49D6764-4511-1F41-BD86-52532C42FE39}" destId="{B6EF798F-B7AF-0240-A8B5-689EB0A9F225}" srcOrd="0" destOrd="0" presId="urn:microsoft.com/office/officeart/2005/8/layout/cycle4"/>
    <dgm:cxn modelId="{86A16A95-60FE-8942-A241-BA6888B4EC13}" type="presParOf" srcId="{B6EF798F-B7AF-0240-A8B5-689EB0A9F225}" destId="{37E90985-85BC-044A-974C-2895E52D1CD2}" srcOrd="0" destOrd="0" presId="urn:microsoft.com/office/officeart/2005/8/layout/cycle4"/>
    <dgm:cxn modelId="{8189E964-9A49-8444-8114-CCD13C7C5F23}" type="presParOf" srcId="{D49D6764-4511-1F41-BD86-52532C42FE39}" destId="{3D2277F0-1722-664A-B2D8-2E8F406F7602}" srcOrd="1" destOrd="0" presId="urn:microsoft.com/office/officeart/2005/8/layout/cycle4"/>
    <dgm:cxn modelId="{2F74DC2D-B7B0-D148-9BB4-9FD1D5864ED3}" type="presParOf" srcId="{3D2277F0-1722-664A-B2D8-2E8F406F7602}" destId="{AFCCE4D3-1E68-CD4C-98FC-A45088C8E5A0}" srcOrd="0" destOrd="0" presId="urn:microsoft.com/office/officeart/2005/8/layout/cycle4"/>
    <dgm:cxn modelId="{52900DD7-D89E-C342-ACF4-E6BA99F583E3}" type="presParOf" srcId="{3D2277F0-1722-664A-B2D8-2E8F406F7602}" destId="{024E28A5-6E62-224A-8F92-0F0397375E2F}" srcOrd="1" destOrd="0" presId="urn:microsoft.com/office/officeart/2005/8/layout/cycle4"/>
    <dgm:cxn modelId="{5FFC757B-7FF8-0E46-B305-12188F01D72A}" type="presParOf" srcId="{3D2277F0-1722-664A-B2D8-2E8F406F7602}" destId="{98D41F52-23E2-2344-BCBC-885835348647}" srcOrd="2" destOrd="0" presId="urn:microsoft.com/office/officeart/2005/8/layout/cycle4"/>
    <dgm:cxn modelId="{DF572423-A6EE-9F43-95D3-A4E41B58886C}" type="presParOf" srcId="{3D2277F0-1722-664A-B2D8-2E8F406F7602}" destId="{35F808CE-9A21-DD44-A526-BD4AF836C875}" srcOrd="3" destOrd="0" presId="urn:microsoft.com/office/officeart/2005/8/layout/cycle4"/>
    <dgm:cxn modelId="{749CE687-C263-4847-B878-82B632F59931}" type="presParOf" srcId="{3D2277F0-1722-664A-B2D8-2E8F406F7602}" destId="{57FB0580-2317-384D-BA43-72116A716E71}" srcOrd="4" destOrd="0" presId="urn:microsoft.com/office/officeart/2005/8/layout/cycle4"/>
    <dgm:cxn modelId="{20B1D455-4282-CF47-A377-0B7A92E69D1B}" type="presParOf" srcId="{D49D6764-4511-1F41-BD86-52532C42FE39}" destId="{8E4C48D2-0126-4840-982A-B38EC57F752F}" srcOrd="2" destOrd="0" presId="urn:microsoft.com/office/officeart/2005/8/layout/cycle4"/>
    <dgm:cxn modelId="{67834E33-5CD5-8943-8CB0-2D540AA648D3}" type="presParOf" srcId="{D49D6764-4511-1F41-BD86-52532C42FE39}" destId="{A5E529D4-3D30-1D43-B059-2E7DF795DA5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CE4D3-1E68-CD4C-98FC-A45088C8E5A0}">
      <dsp:nvSpPr>
        <dsp:cNvPr id="0" name=""/>
        <dsp:cNvSpPr/>
      </dsp:nvSpPr>
      <dsp:spPr>
        <a:xfrm>
          <a:off x="788669" y="407669"/>
          <a:ext cx="1649730" cy="1649730"/>
        </a:xfrm>
        <a:prstGeom prst="pieWedge">
          <a:avLst/>
        </a:prstGeom>
        <a:solidFill>
          <a:srgbClr val="FF67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Integrated &amp; Independent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71864" y="890864"/>
        <a:ext cx="1166535" cy="1166535"/>
      </dsp:txXfrm>
    </dsp:sp>
    <dsp:sp modelId="{024E28A5-6E62-224A-8F92-0F0397375E2F}">
      <dsp:nvSpPr>
        <dsp:cNvPr id="0" name=""/>
        <dsp:cNvSpPr/>
      </dsp:nvSpPr>
      <dsp:spPr>
        <a:xfrm rot="5400000">
          <a:off x="2514600" y="407669"/>
          <a:ext cx="1649730" cy="1649730"/>
        </a:xfrm>
        <a:prstGeom prst="pieWedge">
          <a:avLst/>
        </a:prstGeom>
        <a:solidFill>
          <a:srgbClr val="FF6700">
            <a:hueOff val="817465"/>
            <a:satOff val="-27042"/>
            <a:lumOff val="-39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Open source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514600" y="890864"/>
        <a:ext cx="1166535" cy="1166535"/>
      </dsp:txXfrm>
    </dsp:sp>
    <dsp:sp modelId="{98D41F52-23E2-2344-BCBC-885835348647}">
      <dsp:nvSpPr>
        <dsp:cNvPr id="0" name=""/>
        <dsp:cNvSpPr/>
      </dsp:nvSpPr>
      <dsp:spPr>
        <a:xfrm rot="10800000">
          <a:off x="2514600" y="2133600"/>
          <a:ext cx="1649730" cy="1649730"/>
        </a:xfrm>
        <a:prstGeom prst="pieWedge">
          <a:avLst/>
        </a:prstGeom>
        <a:solidFill>
          <a:srgbClr val="FF6700">
            <a:hueOff val="1634930"/>
            <a:satOff val="-54083"/>
            <a:lumOff val="-78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Enterprise caliber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514600" y="2133600"/>
        <a:ext cx="1166535" cy="1166535"/>
      </dsp:txXfrm>
    </dsp:sp>
    <dsp:sp modelId="{35F808CE-9A21-DD44-A526-BD4AF836C875}">
      <dsp:nvSpPr>
        <dsp:cNvPr id="0" name=""/>
        <dsp:cNvSpPr/>
      </dsp:nvSpPr>
      <dsp:spPr>
        <a:xfrm rot="16200000">
          <a:off x="788669" y="2133600"/>
          <a:ext cx="1649730" cy="1649730"/>
        </a:xfrm>
        <a:prstGeom prst="pieWedge">
          <a:avLst/>
        </a:prstGeom>
        <a:solidFill>
          <a:srgbClr val="FF6700">
            <a:hueOff val="2452395"/>
            <a:satOff val="-81125"/>
            <a:lumOff val="-11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Supportive of research university scale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271864" y="2133600"/>
        <a:ext cx="1166535" cy="1166535"/>
      </dsp:txXfrm>
    </dsp:sp>
    <dsp:sp modelId="{8E4C48D2-0126-4840-982A-B38EC57F752F}">
      <dsp:nvSpPr>
        <dsp:cNvPr id="0" name=""/>
        <dsp:cNvSpPr/>
      </dsp:nvSpPr>
      <dsp:spPr>
        <a:xfrm>
          <a:off x="2191702" y="1752600"/>
          <a:ext cx="569595" cy="495300"/>
        </a:xfrm>
        <a:prstGeom prst="circularArrow">
          <a:avLst/>
        </a:prstGeom>
        <a:solidFill>
          <a:srgbClr val="FF6700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529D4-3D30-1D43-B059-2E7DF795DA58}">
      <dsp:nvSpPr>
        <dsp:cNvPr id="0" name=""/>
        <dsp:cNvSpPr/>
      </dsp:nvSpPr>
      <dsp:spPr>
        <a:xfrm rot="10800000">
          <a:off x="2191702" y="1943100"/>
          <a:ext cx="569595" cy="495300"/>
        </a:xfrm>
        <a:prstGeom prst="circularArrow">
          <a:avLst/>
        </a:prstGeom>
        <a:solidFill>
          <a:srgbClr val="FF6700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FAA6-DC43-CB4B-BEF5-E17FE10058E2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F3C9-ED4E-BC48-9438-ED9518C0CD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1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1D55-17A9-5844-9590-88591C472EE9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F67A-8FC7-134F-9974-06C11629C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08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3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13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4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5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5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6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7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8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9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4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831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D40BC9-2427-8244-824C-D3052A8C3E6C}" type="slidenum">
              <a:rPr lang="id-ID" sz="1200">
                <a:solidFill>
                  <a:prstClr val="black"/>
                </a:solidFill>
              </a:rPr>
              <a:pPr eaLnBrk="1" hangingPunct="1"/>
              <a:t>12</a:t>
            </a:fld>
            <a:endParaRPr lang="id-ID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2072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520222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152900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4366380-65D8-4C42-97C1-68F6E98F234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921257"/>
            <a:ext cx="1245394" cy="165893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851348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507A9D1-8D44-5047-AB04-2138E381D8B1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993246"/>
            <a:ext cx="3044450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" y="1993246"/>
            <a:ext cx="3043753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26436714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4017664-8C37-E34E-BECC-7F48EDA4ED6E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9144000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978315436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651738" y="304808"/>
            <a:ext cx="33682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5271E29-56FE-8D4B-8A26-B935013247F0}" type="slidenum">
              <a:rPr lang="id-ID" sz="1000" b="1" smtClean="0">
                <a:solidFill>
                  <a:srgbClr val="CCB4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000" smtClean="0">
              <a:solidFill>
                <a:srgbClr val="CCB400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9518393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6FF31B5-B245-4546-B887-823881BC0A60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4" y="2284953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2" y="2284953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3" y="2284953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60" y="2284953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091034725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EF5CC2-B125-AD4B-BAD4-C8D5A1D2D13F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4" y="2113503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350750290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5375554-D8AE-CA41-8220-5E782D2BD57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4" y="2284953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2" y="2284953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3" y="2284953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60" y="2284953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40413458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90C60A0-F207-D24D-8669-F0701A83D03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228734"/>
            <a:ext cx="1771650" cy="32607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589953294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9444" y="2655897"/>
            <a:ext cx="1002506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8152214" y="3856038"/>
            <a:ext cx="391715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6265070" y="2454275"/>
            <a:ext cx="390525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5E5DB5D-CE53-BA4A-AD35-56813493551D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" name="Group 15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94544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94544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94544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4177354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4177354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4177354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31322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8839CBA-34F2-F44D-A7D8-F183577DBBC8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3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0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47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903426883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375E553-3214-B94E-B4F3-C98CA67B61E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91530349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9852AC-E5F1-E141-9859-A5DADA1F72F9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4308301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057B3A7-8F53-B746-AC76-14D8996707AA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1432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43" y="1280876"/>
            <a:ext cx="1162755" cy="259899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839420"/>
            <a:ext cx="1332310" cy="29779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003727464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A22ED98-C394-1C49-A0DE-ABBD1A90CBD6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8" y="3164626"/>
            <a:ext cx="5114993" cy="402051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811798148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A7ED23B-9DC4-754E-B2FA-C6B594A908E8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9144000" cy="411797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662473"/>
            <a:ext cx="2051237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559181547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" y="0"/>
            <a:ext cx="9140429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09A409A-2EF1-9242-B952-4F17A5EEB39F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28" y="1704107"/>
            <a:ext cx="2724859" cy="2288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843145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C59622C-7067-AC45-BA03-8109AAF58E1A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8"/>
            <a:ext cx="9144000" cy="32411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87003265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919A3AF-996B-5041-AE71-8986544E0034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3516322"/>
            <a:ext cx="1025128" cy="1366837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4823218"/>
            <a:ext cx="1025128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183207789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803" y="2622217"/>
            <a:ext cx="8554453" cy="1362075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76B2373-3119-4E47-9587-2B884B9D0419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3614800"/>
            <a:ext cx="1025128" cy="1366837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4921696"/>
            <a:ext cx="1025128" cy="1366837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971212"/>
            <a:ext cx="1025128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2278108"/>
            <a:ext cx="1025128" cy="1366837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601689431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59C778-1A9A-BB4F-9A8F-9E34BF48B1E2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971212"/>
            <a:ext cx="1025128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2278108"/>
            <a:ext cx="1025128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692259708"/>
      </p:ext>
    </p:extLst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9D6EAE-E709-C548-BA65-070DDB292304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48" y="3083109"/>
            <a:ext cx="1738313" cy="2317750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98587289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FA74FEA-28FE-1A4F-8888-9E2E33EE6315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91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5467028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1410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629102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29739"/>
      </p:ext>
    </p:extLst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152900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4366380-65D8-4C42-97C1-68F6E98F234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921257"/>
            <a:ext cx="1245394" cy="165893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5604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507A9D1-8D44-5047-AB04-2138E381D8B1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993246"/>
            <a:ext cx="3044450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" y="1993246"/>
            <a:ext cx="3043753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423661053"/>
      </p:ext>
    </p:extLst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4017664-8C37-E34E-BECC-7F48EDA4ED6E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4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9144000" cy="26353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636638981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0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srgbClr val="CCB4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651738" y="304804"/>
            <a:ext cx="33682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5271E29-56FE-8D4B-8A26-B935013247F0}" type="slidenum">
              <a:rPr lang="id-ID" sz="1000" b="1" smtClean="0">
                <a:solidFill>
                  <a:srgbClr val="CCB4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000" smtClean="0">
              <a:solidFill>
                <a:srgbClr val="CCB400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4572000"/>
            <a:ext cx="15255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8855234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6FF31B5-B245-4546-B887-823881BC0A60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2" y="2284949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0" y="2284949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1" y="2284949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8" y="2284949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396323790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EF5CC2-B125-AD4B-BAD4-C8D5A1D2D13F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2" y="2113499"/>
            <a:ext cx="1273385" cy="1697847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972627303"/>
      </p:ext>
    </p:extLst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5375554-D8AE-CA41-8220-5E782D2BD57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2" y="2284949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0" y="2284949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1" y="2284949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8" y="2284949"/>
            <a:ext cx="1273385" cy="16978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819614413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90C60A0-F207-D24D-8669-F0701A83D03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228730"/>
            <a:ext cx="1771650" cy="32607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796829525"/>
      </p:ext>
    </p:extLst>
  </p:cSld>
  <p:clrMapOvr>
    <a:masterClrMapping/>
  </p:clrMapOvr>
  <p:transition xmlns:p14="http://schemas.microsoft.com/office/powerpoint/2010/main"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9444" y="2655893"/>
            <a:ext cx="1002506" cy="13366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 flipH="1">
            <a:off x="8152212" y="3856038"/>
            <a:ext cx="391715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6265070" y="2454275"/>
            <a:ext cx="390525" cy="52070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1400">
              <a:solidFill>
                <a:srgbClr val="CCB4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5E5DB5D-CE53-BA4A-AD35-56813493551D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20" name="Group 12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" name="Group 15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2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945436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945436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945436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417735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417735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4177350"/>
            <a:ext cx="2330054" cy="20162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61596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8839CBA-34F2-F44D-A7D8-F183577DBBC8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1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8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45" y="2152650"/>
            <a:ext cx="2405063" cy="31384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09440750"/>
      </p:ext>
    </p:extLst>
  </p:cSld>
  <p:clrMapOvr>
    <a:masterClrMapping/>
  </p:clrMapOvr>
  <p:transition xmlns:p14="http://schemas.microsoft.com/office/powerpoint/2010/main"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375E553-3214-B94E-B4F3-C98CA67B61E7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24322227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9852AC-E5F1-E141-9859-A5DADA1F72F9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2283008"/>
            <a:ext cx="3727308" cy="3753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65271755"/>
      </p:ext>
    </p:extLst>
  </p:cSld>
  <p:clrMapOvr>
    <a:masterClrMapping/>
  </p:clrMapOvr>
  <p:transition xmlns:p14="http://schemas.microsoft.com/office/powerpoint/2010/main"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057B3A7-8F53-B746-AC76-14D8996707AA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1432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43" y="1280872"/>
            <a:ext cx="1162755" cy="259899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839416"/>
            <a:ext cx="1332310" cy="29779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47032445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70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A22ED98-C394-1C49-A0DE-ABBD1A90CBD6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6" y="3164622"/>
            <a:ext cx="5114993" cy="402051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506902939"/>
      </p:ext>
    </p:extLst>
  </p:cSld>
  <p:clrMapOvr>
    <a:masterClrMapping/>
  </p:clrMapOvr>
  <p:transition xmlns:p14="http://schemas.microsoft.com/office/powerpoint/2010/main"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A7ED23B-9DC4-754E-B2FA-C6B594A908E8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9144000" cy="411797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662473"/>
            <a:ext cx="2051237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48807078"/>
      </p:ext>
    </p:extLst>
  </p:cSld>
  <p:clrMapOvr>
    <a:masterClrMapping/>
  </p:clrMapOvr>
  <p:transition xmlns:p14="http://schemas.microsoft.com/office/powerpoint/2010/main"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9140429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09A409A-2EF1-9242-B952-4F17A5EEB39F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26" y="1704103"/>
            <a:ext cx="2724859" cy="228846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331316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C59622C-7067-AC45-BA03-8109AAF58E1A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6"/>
            <a:ext cx="9144000" cy="324119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16135454"/>
      </p:ext>
    </p:extLst>
  </p:cSld>
  <p:clrMapOvr>
    <a:masterClrMapping/>
  </p:clrMapOvr>
  <p:transition xmlns:p14="http://schemas.microsoft.com/office/powerpoint/2010/main"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919A3AF-996B-5041-AE71-8986544E0034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2" name="Freeform 1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3516318"/>
            <a:ext cx="1025128" cy="1366837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4823214"/>
            <a:ext cx="1025128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598115533"/>
      </p:ext>
    </p:extLst>
  </p:cSld>
  <p:clrMapOvr>
    <a:masterClrMapping/>
  </p:clrMapOvr>
  <p:transition xmlns:p14="http://schemas.microsoft.com/office/powerpoint/2010/main"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76B2373-3119-4E47-9587-2B884B9D0419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10" name="Freeform 9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3614796"/>
            <a:ext cx="1025128" cy="1366837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4921692"/>
            <a:ext cx="1025128" cy="1366837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971208"/>
            <a:ext cx="1025128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2278104"/>
            <a:ext cx="1025128" cy="1366837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759969924"/>
      </p:ext>
    </p:extLst>
  </p:cSld>
  <p:clrMapOvr>
    <a:masterClrMapping/>
  </p:clrMapOvr>
  <p:transition xmlns:p14="http://schemas.microsoft.com/office/powerpoint/2010/main"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59C778-1A9A-BB4F-9A8F-9E34BF48B1E2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3" name="Freeform 1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3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971208"/>
            <a:ext cx="1025128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2278104"/>
            <a:ext cx="1025128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080957576"/>
      </p:ext>
    </p:extLst>
  </p:cSld>
  <p:clrMapOvr>
    <a:masterClrMapping/>
  </p:clrMapOvr>
  <p:transition xmlns:p14="http://schemas.microsoft.com/office/powerpoint/2010/main"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9D6EAE-E709-C548-BA65-070DDB292304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46" y="3083109"/>
            <a:ext cx="1738313" cy="2317750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 rtlCol="0"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089514763"/>
      </p:ext>
    </p:extLst>
  </p:cSld>
  <p:clrMapOvr>
    <a:masterClrMapping/>
  </p:clrMapOvr>
  <p:transition xmlns:p14="http://schemas.microsoft.com/office/powerpoint/2010/main"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46319" y="273050"/>
            <a:ext cx="346472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319" y="641350"/>
            <a:ext cx="346472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21305" y="304802"/>
            <a:ext cx="397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FA74FEA-28FE-1A4F-8888-9E2E33EE6315}" type="slidenum">
              <a:rPr lang="id-ID" sz="1400" b="1" smtClean="0">
                <a:solidFill>
                  <a:prstClr val="white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sz="1100" smtClean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60748" y="6408738"/>
            <a:ext cx="167878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2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 userDrawn="1"/>
        </p:nvGrpSpPr>
        <p:grpSpPr bwMode="auto">
          <a:xfrm flipH="1">
            <a:off x="700089" y="6408738"/>
            <a:ext cx="167879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475" y="5651120"/>
              <a:ext cx="117094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765224259"/>
      </p:ext>
    </p:extLst>
  </p:cSld>
  <p:clrMapOvr>
    <a:masterClrMapping/>
  </p:clrMapOvr>
  <p:transition xmlns:p14="http://schemas.microsoft.com/office/powerpoint/2010/main"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5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803" y="2622217"/>
            <a:ext cx="8554453" cy="1362075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26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6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63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5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5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1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66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3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51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807" y="2622217"/>
            <a:ext cx="8554453" cy="1362075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0517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805" y="2622213"/>
            <a:ext cx="8554453" cy="1362075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978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96241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7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71500" y="0"/>
            <a:ext cx="628650" cy="914400"/>
            <a:chOff x="762000" y="-5903"/>
            <a:chExt cx="1028700" cy="1205544"/>
          </a:xfrm>
        </p:grpSpPr>
        <p:sp>
          <p:nvSpPr>
            <p:cNvPr id="3" name="Pentagon 2"/>
            <p:cNvSpPr/>
            <p:nvPr/>
          </p:nvSpPr>
          <p:spPr>
            <a:xfrm rot="5400000">
              <a:off x="685800" y="94741"/>
              <a:ext cx="1181100" cy="1028700"/>
            </a:xfrm>
            <a:prstGeom prst="homePlate">
              <a:avLst>
                <a:gd name="adj" fmla="val 28631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150" r="71494" b="27885"/>
            <a:stretch/>
          </p:blipFill>
          <p:spPr bwMode="auto">
            <a:xfrm>
              <a:off x="807031" y="-5903"/>
              <a:ext cx="938638" cy="940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306058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A817A-E500-244B-A8B1-3845A2B7893C}" type="datetimeFigureOut">
              <a:rPr lang="id-ID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1/13/15</a:t>
            </a:fld>
            <a:endParaRPr lang="id-ID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A9898-CECD-074A-8BAF-8667FB3DFEB2}" type="slidenum">
              <a:rPr lang="id-ID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A817A-E500-244B-A8B1-3845A2B7893C}" type="datetimeFigureOut">
              <a:rPr lang="id-ID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1/13/15</a:t>
            </a:fld>
            <a:endParaRPr lang="id-ID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A9898-CECD-074A-8BAF-8667FB3DFEB2}" type="slidenum">
              <a:rPr lang="id-ID"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ＭＳ Ｐゴシック" pitchFamily="-8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48C9-12CF-4D53-B24E-607668E11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2745-783B-44CC-9C93-AAD3AC771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uali.org/o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hyperlink" Target="https://www.insidehighered.com/news/2014/08/25/kuali-foundation-launches-commercial-service-provider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6.jpg"/><Relationship Id="rId13" Type="http://schemas.openxmlformats.org/officeDocument/2006/relationships/image" Target="../media/image17.jpeg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1909768" y="5719763"/>
            <a:ext cx="752475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433768" y="5719763"/>
            <a:ext cx="752475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957768" y="5719763"/>
            <a:ext cx="752475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481768" y="5719763"/>
            <a:ext cx="752475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05768" y="5719763"/>
            <a:ext cx="752475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385768" y="5719763"/>
            <a:ext cx="752475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632" name="Group 17"/>
          <p:cNvGrpSpPr>
            <a:grpSpLocks/>
          </p:cNvGrpSpPr>
          <p:nvPr/>
        </p:nvGrpSpPr>
        <p:grpSpPr bwMode="auto">
          <a:xfrm>
            <a:off x="0" y="6737350"/>
            <a:ext cx="9144000" cy="133350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2" y="1161367"/>
              <a:ext cx="134339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2" y="1161367"/>
              <a:ext cx="134339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2" y="1161367"/>
              <a:ext cx="134339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2" y="1161367"/>
              <a:ext cx="134339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7"/>
              <a:ext cx="134339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2" y="1161367"/>
              <a:ext cx="134339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657" name="TextBox 104"/>
          <p:cNvSpPr txBox="1">
            <a:spLocks noChangeArrowheads="1"/>
          </p:cNvSpPr>
          <p:nvPr/>
        </p:nvSpPr>
        <p:spPr bwMode="auto">
          <a:xfrm>
            <a:off x="0" y="18891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rPr>
              <a:t>Kuali OLE: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rPr>
              <a:t>Enabling Choices for Libraries</a:t>
            </a:r>
            <a:endParaRPr lang="id-ID" sz="4800" b="1" dirty="0">
              <a:solidFill>
                <a:srgbClr val="8C7B70">
                  <a:lumMod val="40000"/>
                  <a:lumOff val="60000"/>
                </a:srgbClr>
              </a:solidFill>
              <a:latin typeface="Calibri" pitchFamily="34" charset="0"/>
              <a:ea typeface="ＭＳ Ｐゴシック" pitchFamily="-84" charset="-128"/>
              <a:cs typeface="ＭＳ Ｐゴシック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0" y="384810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Demonstration for Wellesley College</a:t>
            </a:r>
            <a:endParaRPr lang="id-ID" sz="2000" dirty="0">
              <a:solidFill>
                <a:srgbClr val="8C7B70">
                  <a:lumMod val="40000"/>
                  <a:lumOff val="60000"/>
                </a:srgbClr>
              </a:solidFill>
              <a:latin typeface="Source Sans Pro Light" panose="020B0403030403020204" pitchFamily="3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4293399" y="3606800"/>
            <a:ext cx="557213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6" name="Rectangle 25"/>
          <p:cNvSpPr/>
          <p:nvPr/>
        </p:nvSpPr>
        <p:spPr>
          <a:xfrm>
            <a:off x="2133600" y="4876800"/>
            <a:ext cx="685165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@kualiole</a:t>
            </a:r>
            <a:endParaRPr lang="id-ID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7467603" y="5105400"/>
            <a:ext cx="327025" cy="266700"/>
          </a:xfrm>
          <a:custGeom>
            <a:avLst/>
            <a:gdLst>
              <a:gd name="T0" fmla="*/ 2147483647 w 280"/>
              <a:gd name="T1" fmla="*/ 2147483647 h 228"/>
              <a:gd name="T2" fmla="*/ 2147483647 w 280"/>
              <a:gd name="T3" fmla="*/ 2147483647 h 228"/>
              <a:gd name="T4" fmla="*/ 2147483647 w 280"/>
              <a:gd name="T5" fmla="*/ 2147483647 h 228"/>
              <a:gd name="T6" fmla="*/ 2147483647 w 280"/>
              <a:gd name="T7" fmla="*/ 2147483647 h 228"/>
              <a:gd name="T8" fmla="*/ 2147483647 w 280"/>
              <a:gd name="T9" fmla="*/ 0 h 228"/>
              <a:gd name="T10" fmla="*/ 2147483647 w 280"/>
              <a:gd name="T11" fmla="*/ 2147483647 h 228"/>
              <a:gd name="T12" fmla="*/ 2147483647 w 280"/>
              <a:gd name="T13" fmla="*/ 2147483647 h 228"/>
              <a:gd name="T14" fmla="*/ 2147483647 w 280"/>
              <a:gd name="T15" fmla="*/ 2147483647 h 228"/>
              <a:gd name="T16" fmla="*/ 2147483647 w 280"/>
              <a:gd name="T17" fmla="*/ 2147483647 h 228"/>
              <a:gd name="T18" fmla="*/ 2147483647 w 280"/>
              <a:gd name="T19" fmla="*/ 2147483647 h 228"/>
              <a:gd name="T20" fmla="*/ 2147483647 w 280"/>
              <a:gd name="T21" fmla="*/ 2147483647 h 228"/>
              <a:gd name="T22" fmla="*/ 2147483647 w 280"/>
              <a:gd name="T23" fmla="*/ 2147483647 h 228"/>
              <a:gd name="T24" fmla="*/ 2147483647 w 280"/>
              <a:gd name="T25" fmla="*/ 2147483647 h 228"/>
              <a:gd name="T26" fmla="*/ 2147483647 w 280"/>
              <a:gd name="T27" fmla="*/ 2147483647 h 228"/>
              <a:gd name="T28" fmla="*/ 2147483647 w 280"/>
              <a:gd name="T29" fmla="*/ 2147483647 h 228"/>
              <a:gd name="T30" fmla="*/ 2147483647 w 280"/>
              <a:gd name="T31" fmla="*/ 2147483647 h 228"/>
              <a:gd name="T32" fmla="*/ 2147483647 w 280"/>
              <a:gd name="T33" fmla="*/ 2147483647 h 228"/>
              <a:gd name="T34" fmla="*/ 0 w 280"/>
              <a:gd name="T35" fmla="*/ 2147483647 h 228"/>
              <a:gd name="T36" fmla="*/ 2147483647 w 280"/>
              <a:gd name="T37" fmla="*/ 2147483647 h 228"/>
              <a:gd name="T38" fmla="*/ 2147483647 w 280"/>
              <a:gd name="T39" fmla="*/ 2147483647 h 228"/>
              <a:gd name="T40" fmla="*/ 2147483647 w 280"/>
              <a:gd name="T41" fmla="*/ 2147483647 h 228"/>
              <a:gd name="T42" fmla="*/ 2147483647 w 280"/>
              <a:gd name="T43" fmla="*/ 2147483647 h 2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228"/>
              <a:gd name="T68" fmla="*/ 280 w 280"/>
              <a:gd name="T69" fmla="*/ 228 h 2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0972" y="4957762"/>
            <a:ext cx="6650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Robert </a:t>
            </a:r>
            <a:r>
              <a:rPr lang="en-US" sz="2000" dirty="0" smtClean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H. McDonald , Sharon Wiles-Young, Doreen Herold, </a:t>
            </a:r>
            <a:r>
              <a:rPr lang="en-US" sz="2000" dirty="0" err="1" smtClean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Chulin</a:t>
            </a:r>
            <a:r>
              <a:rPr lang="en-US" sz="2000" dirty="0" smtClean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Meng</a:t>
            </a:r>
            <a:r>
              <a:rPr lang="en-US" sz="2000" dirty="0" smtClean="0">
                <a:solidFill>
                  <a:srgbClr val="D16349"/>
                </a:solidFill>
                <a:latin typeface="Source Sans Pro Light" panose="020B0403030403020204" pitchFamily="34" charset="0"/>
                <a:ea typeface="ＭＳ Ｐゴシック" charset="0"/>
                <a:cs typeface="ＭＳ Ｐゴシック" charset="0"/>
              </a:rPr>
              <a:t>, Frances McNamara, Stuart Miller</a:t>
            </a:r>
            <a:endParaRPr lang="en-US" sz="2000" dirty="0">
              <a:solidFill>
                <a:srgbClr val="D16349"/>
              </a:solidFill>
              <a:latin typeface="Source Sans Pro Light" panose="020B0403030403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898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Su--9XDC_dlFErQjYKs_0EMnZmlCd-jq8p5UH83ZLkt92a_h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767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high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5" y="2514600"/>
            <a:ext cx="39624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244768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Frances McNamara, Director of Integrated Library  	Systems and Administrative and Desktop Systems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Stuart Miller, Library Systems Analyst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576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Mark </a:t>
            </a:r>
            <a:r>
              <a:rPr lang="en-US" sz="2000" dirty="0" err="1" smtClean="0">
                <a:solidFill>
                  <a:prstClr val="black"/>
                </a:solidFill>
              </a:rPr>
              <a:t>Canney</a:t>
            </a:r>
            <a:r>
              <a:rPr lang="en-US" sz="2000" dirty="0" smtClean="0">
                <a:solidFill>
                  <a:prstClr val="black"/>
                </a:solidFill>
              </a:rPr>
              <a:t>, Manager of Lending Services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Chris Creswell, Senior Library Systems Analyst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Doreen Herold, Manager of Library Technical Services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Daniel Huang, Acquisitions Librarian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Lisa McColl, Metadata and Cataloging Librarian</a:t>
            </a:r>
          </a:p>
          <a:p>
            <a:r>
              <a:rPr lang="en-US" sz="2000" dirty="0" err="1" smtClean="0">
                <a:solidFill>
                  <a:prstClr val="black"/>
                </a:solidFill>
              </a:rPr>
              <a:t>Chulin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Meng</a:t>
            </a:r>
            <a:r>
              <a:rPr lang="en-US" sz="2000" dirty="0" smtClean="0">
                <a:solidFill>
                  <a:prstClr val="black"/>
                </a:solidFill>
              </a:rPr>
              <a:t>, Director of Library Technology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Michelle </a:t>
            </a:r>
            <a:r>
              <a:rPr lang="en-US" sz="2000" dirty="0" err="1" smtClean="0">
                <a:solidFill>
                  <a:prstClr val="black"/>
                </a:solidFill>
              </a:rPr>
              <a:t>Suranofsky</a:t>
            </a:r>
            <a:r>
              <a:rPr lang="en-US" sz="2000" dirty="0" smtClean="0">
                <a:solidFill>
                  <a:prstClr val="black"/>
                </a:solidFill>
              </a:rPr>
              <a:t>, Senior System Analyst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Sharon Wiles-Young, Director of Library Access Services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8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  <a:p>
            <a:pPr lvl="1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2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3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4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5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6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7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  <a:p>
            <a:pPr lvl="8">
              <a:buClr>
                <a:srgbClr val="000000"/>
              </a:buClr>
              <a:buFont typeface="Arial"/>
              <a:buNone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18246" y="413266"/>
            <a:ext cx="9220199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Overview of </a:t>
            </a:r>
            <a:r>
              <a:rPr lang="en-US" u="sng" dirty="0" err="1">
                <a:solidFill>
                  <a:prstClr val="black"/>
                </a:solidFill>
                <a:hlinkClick r:id="rId3"/>
              </a:rPr>
              <a:t>Kuali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 </a:t>
            </a:r>
            <a:r>
              <a:rPr lang="en-US" u="sng" dirty="0" smtClean="0">
                <a:solidFill>
                  <a:prstClr val="black"/>
                </a:solidFill>
                <a:hlinkClick r:id="rId3"/>
              </a:rPr>
              <a:t>OLE</a:t>
            </a:r>
            <a:r>
              <a:rPr lang="en-US" dirty="0" smtClean="0">
                <a:solidFill>
                  <a:prstClr val="black"/>
                </a:solidFill>
              </a:rPr>
              <a:t>: Sharon, Frances and Stuart</a:t>
            </a:r>
            <a:endParaRPr lang="en-US" dirty="0">
              <a:solidFill>
                <a:prstClr val="black"/>
              </a:solidFill>
            </a:endParaRP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Browser based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Tabs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Action list, Doc search, Search workbench</a:t>
            </a:r>
          </a:p>
          <a:p>
            <a:pPr fontAlgn="base"/>
            <a:r>
              <a:rPr lang="en-US" b="1" dirty="0">
                <a:solidFill>
                  <a:prstClr val="black"/>
                </a:solidFill>
              </a:rPr>
              <a:t>Deliver</a:t>
            </a:r>
            <a:r>
              <a:rPr lang="en-US" dirty="0">
                <a:solidFill>
                  <a:prstClr val="black"/>
                </a:solidFill>
              </a:rPr>
              <a:t> - Mark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Functionality- checkouts, etc.</a:t>
            </a:r>
          </a:p>
          <a:p>
            <a:pPr fontAlgn="base"/>
            <a:r>
              <a:rPr lang="en-US" b="1" dirty="0">
                <a:solidFill>
                  <a:prstClr val="black"/>
                </a:solidFill>
              </a:rPr>
              <a:t>Describe</a:t>
            </a:r>
            <a:r>
              <a:rPr lang="en-US" dirty="0">
                <a:solidFill>
                  <a:prstClr val="black"/>
                </a:solidFill>
              </a:rPr>
              <a:t> - Lisa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Structure of record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Import profile </a:t>
            </a:r>
          </a:p>
          <a:p>
            <a:pPr fontAlgn="base"/>
            <a:r>
              <a:rPr lang="en-US" b="1" dirty="0">
                <a:solidFill>
                  <a:prstClr val="black"/>
                </a:solidFill>
              </a:rPr>
              <a:t>S&amp;A</a:t>
            </a:r>
            <a:r>
              <a:rPr lang="en-US" dirty="0">
                <a:solidFill>
                  <a:prstClr val="black"/>
                </a:solidFill>
              </a:rPr>
              <a:t> - Dan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Requisition to PO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Batch load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Invoice</a:t>
            </a:r>
          </a:p>
          <a:p>
            <a:pPr fontAlgn="base"/>
            <a:r>
              <a:rPr lang="en-US" b="1" dirty="0">
                <a:solidFill>
                  <a:prstClr val="black"/>
                </a:solidFill>
              </a:rPr>
              <a:t>S&amp;A: Serials Receiving </a:t>
            </a:r>
            <a:r>
              <a:rPr lang="en-US" dirty="0">
                <a:solidFill>
                  <a:prstClr val="black"/>
                </a:solidFill>
              </a:rPr>
              <a:t>- Doreen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Record structure/action interval</a:t>
            </a: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Functionality</a:t>
            </a:r>
          </a:p>
          <a:p>
            <a:pPr fontAlgn="base"/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S&amp;A: E-resource </a:t>
            </a:r>
            <a:r>
              <a:rPr lang="en-US" dirty="0" smtClean="0">
                <a:solidFill>
                  <a:prstClr val="black"/>
                </a:solidFill>
              </a:rPr>
              <a:t>– Frances and Sharon</a:t>
            </a:r>
            <a:endParaRPr lang="en-US" dirty="0">
              <a:solidFill>
                <a:prstClr val="black"/>
              </a:solidFill>
            </a:endParaRP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Functionality/ </a:t>
            </a:r>
            <a:r>
              <a:rPr lang="en-US" dirty="0" smtClean="0">
                <a:solidFill>
                  <a:prstClr val="black"/>
                </a:solidFill>
              </a:rPr>
              <a:t>structure for 2.0</a:t>
            </a:r>
          </a:p>
          <a:p>
            <a:pPr lvl="1" fontAlgn="base"/>
            <a:endParaRPr lang="en-US" dirty="0">
              <a:solidFill>
                <a:prstClr val="black"/>
              </a:solidFill>
            </a:endParaRPr>
          </a:p>
          <a:p>
            <a:pPr fontAlgn="base"/>
            <a:r>
              <a:rPr lang="en-US" dirty="0" smtClean="0">
                <a:solidFill>
                  <a:prstClr val="black"/>
                </a:solidFill>
              </a:rPr>
              <a:t>Technical Questions:  Patron, Data migration. Roles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permissions-Frances, Stuart, </a:t>
            </a:r>
            <a:r>
              <a:rPr lang="en-US" dirty="0" err="1" smtClean="0">
                <a:solidFill>
                  <a:prstClr val="black"/>
                </a:solidFill>
              </a:rPr>
              <a:t>Chulin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70828"/>
            <a:ext cx="4724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OUTLINE for  KUALI OLE DEMO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540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3379323" y="246069"/>
            <a:ext cx="238538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Kuali 2.0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5" descr="kualico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110990" cy="9740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3733804"/>
            <a:ext cx="8839200" cy="10715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Inside HigherEd: Kuali Foundation Launches Commercial Service Partner  </a:t>
            </a:r>
            <a:r>
              <a:rPr lang="en-US" sz="1600" dirty="0" smtClean="0">
                <a:solidFill>
                  <a:srgbClr val="FFFFFF"/>
                </a:solidFill>
                <a:hlinkClick r:id="rId5"/>
              </a:rPr>
              <a:t>https://www.insidehighered.com/news/2014/08/25/kuali-foundation-launches-commercial-service-provider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14600" y="2743204"/>
            <a:ext cx="3810000" cy="10715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http://www.kuali.co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56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3222879" y="246069"/>
            <a:ext cx="26982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More OLE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533400" y="1981200"/>
            <a:ext cx="8229600" cy="426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For more on Kuali OLE: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Visit our website: http://ole.kuali.org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See our Test-Drive - http://kuali.org/test-drives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Visit GOKb: http://www.gokb.org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Follow us on Twitter: @kualiole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Read our Blog at: http://kualiole.tumblr.com</a:t>
            </a:r>
            <a:b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</a:br>
            <a:r>
              <a:rPr lang="en-US" sz="25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Follow us on Ohloh - https://www.ohloh.net/p/kole</a:t>
            </a:r>
            <a:r>
              <a:rPr lang="en-US" sz="2500" b="1" dirty="0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2500" b="1" dirty="0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</a:br>
            <a:endParaRPr lang="en-US" sz="25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8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1654969" y="5464969"/>
            <a:ext cx="1262062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433766" y="5719763"/>
            <a:ext cx="752475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957766" y="5719763"/>
            <a:ext cx="752475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481766" y="5719763"/>
            <a:ext cx="752475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8005766" y="5719763"/>
            <a:ext cx="752475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385766" y="5719763"/>
            <a:ext cx="752475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8680" name="Group 17"/>
          <p:cNvGrpSpPr>
            <a:grpSpLocks/>
          </p:cNvGrpSpPr>
          <p:nvPr/>
        </p:nvGrpSpPr>
        <p:grpSpPr bwMode="auto">
          <a:xfrm>
            <a:off x="0" y="6737350"/>
            <a:ext cx="9144000" cy="133350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2" y="1161367"/>
              <a:ext cx="134339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2" y="1161367"/>
              <a:ext cx="134339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2" y="1161367"/>
              <a:ext cx="134339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2" y="1161367"/>
              <a:ext cx="134339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7"/>
              <a:ext cx="134339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2" y="1161367"/>
              <a:ext cx="134339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 rot="16200000">
            <a:off x="386560" y="5720557"/>
            <a:ext cx="750887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8682" name="Group 17"/>
          <p:cNvGrpSpPr>
            <a:grpSpLocks/>
          </p:cNvGrpSpPr>
          <p:nvPr/>
        </p:nvGrpSpPr>
        <p:grpSpPr bwMode="auto">
          <a:xfrm>
            <a:off x="0" y="6737350"/>
            <a:ext cx="9144000" cy="133350"/>
            <a:chOff x="2" y="2110197"/>
            <a:chExt cx="12191999" cy="134339"/>
          </a:xfrm>
        </p:grpSpPr>
        <p:sp>
          <p:nvSpPr>
            <p:cNvPr id="28" name="Rectangle 27"/>
            <p:cNvSpPr/>
            <p:nvPr/>
          </p:nvSpPr>
          <p:spPr>
            <a:xfrm rot="16200000">
              <a:off x="2980832" y="1161367"/>
              <a:ext cx="134339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5012832" y="1161367"/>
              <a:ext cx="134339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7044832" y="1161367"/>
              <a:ext cx="134339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9076832" y="1161367"/>
              <a:ext cx="134339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11108832" y="1161367"/>
              <a:ext cx="134339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948832" y="1161367"/>
              <a:ext cx="134339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683" name="TextBox 33"/>
          <p:cNvSpPr txBox="1">
            <a:spLocks noChangeArrowheads="1"/>
          </p:cNvSpPr>
          <p:nvPr/>
        </p:nvSpPr>
        <p:spPr bwMode="auto">
          <a:xfrm>
            <a:off x="0" y="174632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D1CAC6"/>
                </a:solidFill>
              </a:rPr>
              <a:t>What We’ll Share</a:t>
            </a:r>
            <a:endParaRPr lang="id-ID" sz="4800" b="1" smtClean="0">
              <a:solidFill>
                <a:srgbClr val="D1CAC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8378" y="1758950"/>
            <a:ext cx="4518422" cy="3746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54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23" y="1196976"/>
            <a:ext cx="30982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Source Sans Pro Light"/>
                <a:ea typeface="Open Sans" panose="020B0606030504020204" pitchFamily="34" charset="0"/>
                <a:cs typeface="Open Sans" panose="020B0606030504020204" pitchFamily="34" charset="0"/>
              </a:rPr>
              <a:t>What is Kuali OLE</a:t>
            </a:r>
            <a:endParaRPr lang="id-ID" sz="2800" dirty="0">
              <a:solidFill>
                <a:srgbClr val="8C7B70">
                  <a:lumMod val="40000"/>
                  <a:lumOff val="60000"/>
                </a:srgbClr>
              </a:solidFill>
              <a:latin typeface="Source Sans Pro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5046" y="3141664"/>
            <a:ext cx="56447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alpha val="54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4093" y="2578101"/>
            <a:ext cx="31983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Source Sans Pro Light"/>
                <a:ea typeface="Open Sans" panose="020B0606030504020204" pitchFamily="34" charset="0"/>
                <a:cs typeface="Open Sans" panose="020B0606030504020204" pitchFamily="34" charset="0"/>
              </a:rPr>
              <a:t>Kuali OLE Choices</a:t>
            </a:r>
            <a:endParaRPr lang="id-ID" sz="2800" dirty="0">
              <a:solidFill>
                <a:srgbClr val="8C7B70">
                  <a:lumMod val="40000"/>
                  <a:lumOff val="60000"/>
                </a:srgbClr>
              </a:solidFill>
              <a:latin typeface="Source Sans Pro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6715" y="4572000"/>
            <a:ext cx="7634288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alpha val="54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9050" y="4037014"/>
            <a:ext cx="834715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smtClean="0">
                <a:solidFill>
                  <a:srgbClr val="8C7B70">
                    <a:lumMod val="40000"/>
                    <a:lumOff val="60000"/>
                  </a:srgbClr>
                </a:solidFill>
                <a:latin typeface="Source Sans Pro Light"/>
                <a:ea typeface="Open Sans" panose="020B0606030504020204" pitchFamily="34" charset="0"/>
                <a:cs typeface="Open Sans" panose="020B0606030504020204" pitchFamily="34" charset="0"/>
              </a:rPr>
              <a:t>Live Demo-Lehigh University and University of Chicago</a:t>
            </a:r>
            <a:endParaRPr lang="id-ID" sz="2600" dirty="0">
              <a:solidFill>
                <a:srgbClr val="8C7B70">
                  <a:lumMod val="40000"/>
                  <a:lumOff val="60000"/>
                </a:srgbClr>
              </a:solidFill>
              <a:latin typeface="Source Sans Pro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2067760" y="5994792"/>
            <a:ext cx="397856" cy="514873"/>
            <a:chOff x="6350" y="4763"/>
            <a:chExt cx="2898775" cy="2898776"/>
          </a:xfrm>
          <a:solidFill>
            <a:schemeClr val="bg1">
              <a:lumMod val="95000"/>
            </a:schemeClr>
          </a:solidFill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350" y="4763"/>
              <a:ext cx="727075" cy="723900"/>
            </a:xfrm>
            <a:custGeom>
              <a:avLst/>
              <a:gdLst>
                <a:gd name="T0" fmla="*/ 168 w 193"/>
                <a:gd name="T1" fmla="*/ 0 h 192"/>
                <a:gd name="T2" fmla="*/ 24 w 193"/>
                <a:gd name="T3" fmla="*/ 0 h 192"/>
                <a:gd name="T4" fmla="*/ 0 w 193"/>
                <a:gd name="T5" fmla="*/ 24 h 192"/>
                <a:gd name="T6" fmla="*/ 0 w 193"/>
                <a:gd name="T7" fmla="*/ 168 h 192"/>
                <a:gd name="T8" fmla="*/ 24 w 193"/>
                <a:gd name="T9" fmla="*/ 192 h 192"/>
                <a:gd name="T10" fmla="*/ 168 w 193"/>
                <a:gd name="T11" fmla="*/ 192 h 192"/>
                <a:gd name="T12" fmla="*/ 193 w 193"/>
                <a:gd name="T13" fmla="*/ 168 h 192"/>
                <a:gd name="T14" fmla="*/ 193 w 193"/>
                <a:gd name="T15" fmla="*/ 24 h 192"/>
                <a:gd name="T16" fmla="*/ 168 w 193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2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2"/>
                    <a:pt x="11" y="192"/>
                    <a:pt x="24" y="192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82" y="192"/>
                    <a:pt x="193" y="182"/>
                    <a:pt x="193" y="168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350" y="1093788"/>
              <a:ext cx="727075" cy="722313"/>
            </a:xfrm>
            <a:custGeom>
              <a:avLst/>
              <a:gdLst>
                <a:gd name="T0" fmla="*/ 168 w 193"/>
                <a:gd name="T1" fmla="*/ 0 h 192"/>
                <a:gd name="T2" fmla="*/ 24 w 193"/>
                <a:gd name="T3" fmla="*/ 0 h 192"/>
                <a:gd name="T4" fmla="*/ 0 w 193"/>
                <a:gd name="T5" fmla="*/ 24 h 192"/>
                <a:gd name="T6" fmla="*/ 0 w 193"/>
                <a:gd name="T7" fmla="*/ 168 h 192"/>
                <a:gd name="T8" fmla="*/ 24 w 193"/>
                <a:gd name="T9" fmla="*/ 192 h 192"/>
                <a:gd name="T10" fmla="*/ 168 w 193"/>
                <a:gd name="T11" fmla="*/ 192 h 192"/>
                <a:gd name="T12" fmla="*/ 193 w 193"/>
                <a:gd name="T13" fmla="*/ 168 h 192"/>
                <a:gd name="T14" fmla="*/ 193 w 193"/>
                <a:gd name="T15" fmla="*/ 24 h 192"/>
                <a:gd name="T16" fmla="*/ 168 w 193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2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1" y="192"/>
                    <a:pt x="24" y="192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82" y="192"/>
                    <a:pt x="193" y="181"/>
                    <a:pt x="193" y="168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350" y="2178051"/>
              <a:ext cx="727075" cy="725488"/>
            </a:xfrm>
            <a:custGeom>
              <a:avLst/>
              <a:gdLst>
                <a:gd name="T0" fmla="*/ 168 w 193"/>
                <a:gd name="T1" fmla="*/ 0 h 193"/>
                <a:gd name="T2" fmla="*/ 24 w 193"/>
                <a:gd name="T3" fmla="*/ 0 h 193"/>
                <a:gd name="T4" fmla="*/ 0 w 193"/>
                <a:gd name="T5" fmla="*/ 25 h 193"/>
                <a:gd name="T6" fmla="*/ 0 w 193"/>
                <a:gd name="T7" fmla="*/ 169 h 193"/>
                <a:gd name="T8" fmla="*/ 24 w 193"/>
                <a:gd name="T9" fmla="*/ 193 h 193"/>
                <a:gd name="T10" fmla="*/ 168 w 193"/>
                <a:gd name="T11" fmla="*/ 193 h 193"/>
                <a:gd name="T12" fmla="*/ 193 w 193"/>
                <a:gd name="T13" fmla="*/ 169 h 193"/>
                <a:gd name="T14" fmla="*/ 193 w 193"/>
                <a:gd name="T15" fmla="*/ 25 h 193"/>
                <a:gd name="T16" fmla="*/ 168 w 193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82" y="193"/>
                    <a:pt x="193" y="182"/>
                    <a:pt x="193" y="169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095375" y="4763"/>
              <a:ext cx="1809750" cy="723900"/>
            </a:xfrm>
            <a:custGeom>
              <a:avLst/>
              <a:gdLst>
                <a:gd name="T0" fmla="*/ 457 w 481"/>
                <a:gd name="T1" fmla="*/ 0 h 192"/>
                <a:gd name="T2" fmla="*/ 24 w 481"/>
                <a:gd name="T3" fmla="*/ 0 h 192"/>
                <a:gd name="T4" fmla="*/ 0 w 481"/>
                <a:gd name="T5" fmla="*/ 24 h 192"/>
                <a:gd name="T6" fmla="*/ 0 w 481"/>
                <a:gd name="T7" fmla="*/ 168 h 192"/>
                <a:gd name="T8" fmla="*/ 24 w 481"/>
                <a:gd name="T9" fmla="*/ 192 h 192"/>
                <a:gd name="T10" fmla="*/ 457 w 481"/>
                <a:gd name="T11" fmla="*/ 192 h 192"/>
                <a:gd name="T12" fmla="*/ 481 w 481"/>
                <a:gd name="T13" fmla="*/ 168 h 192"/>
                <a:gd name="T14" fmla="*/ 481 w 481"/>
                <a:gd name="T15" fmla="*/ 24 h 192"/>
                <a:gd name="T16" fmla="*/ 457 w 481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2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2"/>
                    <a:pt x="11" y="192"/>
                    <a:pt x="24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70" y="192"/>
                    <a:pt x="481" y="182"/>
                    <a:pt x="481" y="168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095375" y="1093788"/>
              <a:ext cx="1809750" cy="722313"/>
            </a:xfrm>
            <a:custGeom>
              <a:avLst/>
              <a:gdLst>
                <a:gd name="T0" fmla="*/ 457 w 481"/>
                <a:gd name="T1" fmla="*/ 0 h 192"/>
                <a:gd name="T2" fmla="*/ 24 w 481"/>
                <a:gd name="T3" fmla="*/ 0 h 192"/>
                <a:gd name="T4" fmla="*/ 0 w 481"/>
                <a:gd name="T5" fmla="*/ 24 h 192"/>
                <a:gd name="T6" fmla="*/ 0 w 481"/>
                <a:gd name="T7" fmla="*/ 168 h 192"/>
                <a:gd name="T8" fmla="*/ 24 w 481"/>
                <a:gd name="T9" fmla="*/ 192 h 192"/>
                <a:gd name="T10" fmla="*/ 457 w 481"/>
                <a:gd name="T11" fmla="*/ 192 h 192"/>
                <a:gd name="T12" fmla="*/ 481 w 481"/>
                <a:gd name="T13" fmla="*/ 168 h 192"/>
                <a:gd name="T14" fmla="*/ 481 w 481"/>
                <a:gd name="T15" fmla="*/ 24 h 192"/>
                <a:gd name="T16" fmla="*/ 457 w 481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2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1" y="192"/>
                    <a:pt x="24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70" y="192"/>
                    <a:pt x="481" y="181"/>
                    <a:pt x="481" y="168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1095375" y="2178051"/>
              <a:ext cx="1809750" cy="725488"/>
            </a:xfrm>
            <a:custGeom>
              <a:avLst/>
              <a:gdLst>
                <a:gd name="T0" fmla="*/ 457 w 481"/>
                <a:gd name="T1" fmla="*/ 0 h 193"/>
                <a:gd name="T2" fmla="*/ 24 w 481"/>
                <a:gd name="T3" fmla="*/ 0 h 193"/>
                <a:gd name="T4" fmla="*/ 0 w 481"/>
                <a:gd name="T5" fmla="*/ 25 h 193"/>
                <a:gd name="T6" fmla="*/ 0 w 481"/>
                <a:gd name="T7" fmla="*/ 169 h 193"/>
                <a:gd name="T8" fmla="*/ 24 w 481"/>
                <a:gd name="T9" fmla="*/ 193 h 193"/>
                <a:gd name="T10" fmla="*/ 457 w 481"/>
                <a:gd name="T11" fmla="*/ 193 h 193"/>
                <a:gd name="T12" fmla="*/ 481 w 481"/>
                <a:gd name="T13" fmla="*/ 169 h 193"/>
                <a:gd name="T14" fmla="*/ 481 w 481"/>
                <a:gd name="T15" fmla="*/ 25 h 193"/>
                <a:gd name="T16" fmla="*/ 457 w 481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3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457" y="193"/>
                    <a:pt x="457" y="193"/>
                    <a:pt x="457" y="193"/>
                  </a:cubicBezTo>
                  <a:cubicBezTo>
                    <a:pt x="470" y="193"/>
                    <a:pt x="481" y="182"/>
                    <a:pt x="481" y="169"/>
                  </a:cubicBezTo>
                  <a:cubicBezTo>
                    <a:pt x="481" y="25"/>
                    <a:pt x="481" y="25"/>
                    <a:pt x="481" y="25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l="2687" t="3089" r="71287" b="32046"/>
          <a:stretch>
            <a:fillRect/>
          </a:stretch>
        </p:blipFill>
        <p:spPr bwMode="auto">
          <a:xfrm>
            <a:off x="8153404" y="51816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126504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244839" y="246069"/>
            <a:ext cx="46543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What is Kuali OLE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1" name="Content Placeholder 2"/>
          <p:cNvSpPr txBox="1">
            <a:spLocks/>
          </p:cNvSpPr>
          <p:nvPr/>
        </p:nvSpPr>
        <p:spPr>
          <a:xfrm>
            <a:off x="323850" y="1524000"/>
            <a:ext cx="4248150" cy="502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 community within a community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Part of the Kuali Foundation – Building software and community for Higher Education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66 Members, 8 Projects, 12 Commercial Affiliates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Nearly 1000 people involved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legal entity and a philosophy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Kuali OLE Partners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Software designed by Librarians for Libraries to serve users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 institutions, 5 KCAs &amp; affiliates, GOKb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50+FTE including architects, coders, designers, SMEs, testers, and documenters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Funded by the Partners and the Andrew W Mellon Foundation</a:t>
            </a:r>
          </a:p>
          <a:p>
            <a:endParaRPr lang="en-US" dirty="0"/>
          </a:p>
        </p:txBody>
      </p:sp>
      <p:pic>
        <p:nvPicPr>
          <p:cNvPr id="52" name="Picture 2" descr="https://43e98e4dea9cc16d999b-4ff86151a1684680afb5e7ba0d0f4374.ssl.cf2.rackcdn.com/v59qRpH4vl_1401203071151.jpg?rasterSignature=b301260abc660447d776c27bb3c73549&amp;theme=Zissou&amp;imageFilter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2514604"/>
            <a:ext cx="4136478" cy="27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414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244839" y="246069"/>
            <a:ext cx="46543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What is Kuali OLE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8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43434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</a:rPr>
              <a:t>Software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Enterprise Java with services middleware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Built to integrate &amp; interoperate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A platform for library services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Designed for libraries by librarians!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Web services APIs</a:t>
            </a:r>
          </a:p>
          <a:p>
            <a:endParaRPr lang="en-US" dirty="0"/>
          </a:p>
        </p:txBody>
      </p:sp>
      <p:pic>
        <p:nvPicPr>
          <p:cNvPr id="9" name="Picture 4" descr="https://ab42425979dff4adce6d-17c608ed19d9debb708dcf2aadbcc929.ssl.cf2.rackcdn.com/HVvwer63J7_1401693729257.jpg?rasterSignature=f5278e692607884fcc697e40b04bea28&amp;theme=Zissou&amp;imageFilter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5274" y="2210819"/>
            <a:ext cx="4550126" cy="29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82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244839" y="246069"/>
            <a:ext cx="46543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What is Kuali OLE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43434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75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Solution </a:t>
            </a:r>
          </a:p>
          <a:p>
            <a:pPr marL="285750" lvl="1" indent="-285750">
              <a:spcBef>
                <a:spcPts val="75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For </a:t>
            </a:r>
            <a:r>
              <a:rPr lang="en-US" sz="2000" dirty="0">
                <a:solidFill>
                  <a:srgbClr val="FFFFFF"/>
                </a:solidFill>
              </a:rPr>
              <a:t>developing and managing a next generation, library services platform</a:t>
            </a:r>
          </a:p>
          <a:p>
            <a:pPr marL="285750" lvl="1" indent="-285750">
              <a:spcBef>
                <a:spcPts val="750"/>
              </a:spcBef>
            </a:pPr>
            <a:r>
              <a:rPr lang="en-US" sz="2000" dirty="0">
                <a:solidFill>
                  <a:srgbClr val="FFFFFF"/>
                </a:solidFill>
              </a:rPr>
              <a:t>KOLE is building to meet the following requirements: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Flexibility in design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Community ownership with an open source license and strong vendor support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Modular Service-Oriented Architecture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Enterprise-level integration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Meet current and future business needs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Sustainable design enabling the evolution of software, hardware, and </a:t>
            </a:r>
            <a:r>
              <a:rPr lang="en-US" sz="2000" dirty="0" smtClean="0">
                <a:solidFill>
                  <a:srgbClr val="FFFFFF"/>
                </a:solidFill>
              </a:rPr>
              <a:t>mission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20274"/>
              </p:ext>
            </p:extLst>
          </p:nvPr>
        </p:nvGraphicFramePr>
        <p:xfrm>
          <a:off x="3962400" y="1981200"/>
          <a:ext cx="495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49213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329605" y="246069"/>
            <a:ext cx="44848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OLE Architecture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2400" y="1600200"/>
            <a:ext cx="440055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Four functional modules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Overlapping functionality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Iterative and maturing capabilities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Open architecture and code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Built on Kuali enterprise architecture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2" name="Picture 2" descr="http://www.kuali.org/sites/default/files/olemodul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1823"/>
            <a:ext cx="4606636" cy="45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79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687626" y="246069"/>
            <a:ext cx="776877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Current OLE Implementations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820862"/>
            <a:ext cx="70675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FFFFFF"/>
                </a:solidFill>
              </a:rPr>
              <a:t>University of Chicago/Summer 2014</a:t>
            </a:r>
          </a:p>
          <a:p>
            <a:pPr marL="0" indent="0">
              <a:buFont typeface="Arial" charset="0"/>
              <a:buNone/>
            </a:pPr>
            <a:endParaRPr lang="en-US" sz="3000" dirty="0" smtClean="0">
              <a:solidFill>
                <a:srgbClr val="FFFFFF"/>
              </a:solidFill>
            </a:endParaRPr>
          </a:p>
          <a:p>
            <a:r>
              <a:rPr lang="en-US" sz="3000" dirty="0" smtClean="0">
                <a:solidFill>
                  <a:srgbClr val="FFFFFF"/>
                </a:solidFill>
              </a:rPr>
              <a:t>Lehigh University/Summer 2014</a:t>
            </a:r>
          </a:p>
          <a:p>
            <a:endParaRPr lang="en-US" sz="3000" dirty="0" smtClean="0">
              <a:solidFill>
                <a:srgbClr val="FFFFFF"/>
              </a:solidFill>
            </a:endParaRPr>
          </a:p>
          <a:p>
            <a:r>
              <a:rPr lang="en-US" sz="3000" dirty="0" smtClean="0">
                <a:solidFill>
                  <a:srgbClr val="FFFFFF"/>
                </a:solidFill>
              </a:rPr>
              <a:t>SOAS-University of London/Spring 2015</a:t>
            </a:r>
          </a:p>
          <a:p>
            <a:endParaRPr lang="en-US" sz="3000" dirty="0">
              <a:solidFill>
                <a:srgbClr val="FFFFFF"/>
              </a:solidFill>
            </a:endParaRPr>
          </a:p>
          <a:p>
            <a:r>
              <a:rPr lang="en-US" sz="3000" dirty="0" smtClean="0">
                <a:solidFill>
                  <a:srgbClr val="FFFFFF"/>
                </a:solidFill>
              </a:rPr>
              <a:t>Duke University – Summer 2015-2016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10" name="Picture 9" descr="Picture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4" y="1752600"/>
            <a:ext cx="2070625" cy="6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5" b="23808"/>
          <a:stretch>
            <a:fillRect/>
          </a:stretch>
        </p:blipFill>
        <p:spPr bwMode="auto">
          <a:xfrm>
            <a:off x="6858000" y="2819400"/>
            <a:ext cx="1944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OA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73500"/>
            <a:ext cx="1879600" cy="698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50" y="4968065"/>
            <a:ext cx="18859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67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1794300" y="246069"/>
            <a:ext cx="55554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Current OLE Partners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Picture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 b="20204"/>
          <a:stretch>
            <a:fillRect/>
          </a:stretch>
        </p:blipFill>
        <p:spPr bwMode="auto">
          <a:xfrm>
            <a:off x="533402" y="3921242"/>
            <a:ext cx="1641021" cy="837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4" y="2092442"/>
            <a:ext cx="2070625" cy="6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49842"/>
            <a:ext cx="2527300" cy="609600"/>
          </a:xfrm>
          <a:prstGeom prst="rect">
            <a:avLst/>
          </a:prstGeom>
        </p:spPr>
      </p:pic>
      <p:pic>
        <p:nvPicPr>
          <p:cNvPr id="15" name="Content Placeholder 3" descr="Picture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4" y="3692642"/>
            <a:ext cx="1484267" cy="1454876"/>
          </a:xfrm>
          <a:prstGeom prst="rect">
            <a:avLst/>
          </a:prstGeom>
        </p:spPr>
      </p:pic>
      <p:pic>
        <p:nvPicPr>
          <p:cNvPr id="16" name="Picture 4" descr="Pictur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5"/>
          <a:stretch>
            <a:fillRect/>
          </a:stretch>
        </p:blipFill>
        <p:spPr bwMode="auto">
          <a:xfrm>
            <a:off x="2667002" y="4226050"/>
            <a:ext cx="1196529" cy="56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83042"/>
            <a:ext cx="1560576" cy="5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icture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2" y="1981200"/>
            <a:ext cx="1315965" cy="13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vu logo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83042"/>
            <a:ext cx="2258568" cy="419862"/>
          </a:xfrm>
          <a:prstGeom prst="rect">
            <a:avLst/>
          </a:prstGeom>
        </p:spPr>
      </p:pic>
      <p:pic>
        <p:nvPicPr>
          <p:cNvPr id="20" name="Picture 6" descr="Picture4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5" b="23808"/>
          <a:stretch>
            <a:fillRect/>
          </a:stretch>
        </p:blipFill>
        <p:spPr bwMode="auto">
          <a:xfrm>
            <a:off x="381000" y="3083042"/>
            <a:ext cx="1944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19800"/>
            <a:ext cx="1390650" cy="647700"/>
          </a:xfrm>
          <a:prstGeom prst="rect">
            <a:avLst/>
          </a:prstGeom>
        </p:spPr>
      </p:pic>
      <p:pic>
        <p:nvPicPr>
          <p:cNvPr id="22" name="Picture 21" descr="birkbeck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2442"/>
            <a:ext cx="2032000" cy="640080"/>
          </a:xfrm>
          <a:prstGeom prst="rect">
            <a:avLst/>
          </a:prstGeom>
        </p:spPr>
      </p:pic>
      <p:pic>
        <p:nvPicPr>
          <p:cNvPr id="23" name="Picture 22" descr="SOAS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92442"/>
            <a:ext cx="1879600" cy="6985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" name="TextBox 24"/>
          <p:cNvSpPr txBox="1"/>
          <p:nvPr/>
        </p:nvSpPr>
        <p:spPr>
          <a:xfrm>
            <a:off x="1732328" y="5893969"/>
            <a:ext cx="57203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Newest Member </a:t>
            </a: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MnPALS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 Consortium – January 2015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7" y="5867400"/>
            <a:ext cx="12858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1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6"/>
          <p:cNvSpPr txBox="1"/>
          <p:nvPr/>
        </p:nvSpPr>
        <p:spPr>
          <a:xfrm>
            <a:off x="2817119" y="246069"/>
            <a:ext cx="350979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OLE Timeline</a:t>
            </a:r>
            <a:endParaRPr lang="en-US" sz="4800" b="1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35276" y="1036639"/>
            <a:ext cx="3473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Source Sans Pro Light"/>
                <a:ea typeface="ＭＳ Ｐゴシック" charset="0"/>
                <a:cs typeface="ＭＳ Ｐゴシック" charset="0"/>
              </a:rPr>
              <a:t>Community | Software | Solution</a:t>
            </a:r>
            <a:endParaRPr lang="en-US" dirty="0">
              <a:solidFill>
                <a:prstClr val="white">
                  <a:lumMod val="65000"/>
                </a:prstClr>
              </a:solidFill>
              <a:latin typeface="Source Sans Pro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303214" y="3502027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grpSp>
        <p:nvGrpSpPr>
          <p:cNvPr id="13" name="Gruppe 107"/>
          <p:cNvGrpSpPr>
            <a:grpSpLocks/>
          </p:cNvGrpSpPr>
          <p:nvPr/>
        </p:nvGrpSpPr>
        <p:grpSpPr bwMode="auto">
          <a:xfrm>
            <a:off x="315991" y="3201988"/>
            <a:ext cx="8545513" cy="457200"/>
            <a:chOff x="282575" y="3461036"/>
            <a:chExt cx="8545642" cy="457200"/>
          </a:xfrm>
          <a:solidFill>
            <a:schemeClr val="accent3"/>
          </a:solidFill>
        </p:grpSpPr>
        <p:sp>
          <p:nvSpPr>
            <p:cNvPr id="14" name="Pentagon 104"/>
            <p:cNvSpPr>
              <a:spLocks noChangeArrowheads="1"/>
            </p:cNvSpPr>
            <p:nvPr/>
          </p:nvSpPr>
          <p:spPr bwMode="auto">
            <a:xfrm>
              <a:off x="7370870" y="3461036"/>
              <a:ext cx="1457347" cy="457200"/>
            </a:xfrm>
            <a:prstGeom prst="homePlate">
              <a:avLst>
                <a:gd name="adj" fmla="val 40317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noProof="1">
                <a:latin typeface="Calibri" pitchFamily="-111" charset="0"/>
              </a:endParaRPr>
            </a:p>
          </p:txBody>
        </p:sp>
        <p:grpSp>
          <p:nvGrpSpPr>
            <p:cNvPr id="15" name="Gruppe 62"/>
            <p:cNvGrpSpPr>
              <a:grpSpLocks/>
            </p:cNvGrpSpPr>
            <p:nvPr/>
          </p:nvGrpSpPr>
          <p:grpSpPr bwMode="auto">
            <a:xfrm>
              <a:off x="282575" y="3461036"/>
              <a:ext cx="7080380" cy="457200"/>
              <a:chOff x="282575" y="3462341"/>
              <a:chExt cx="7080380" cy="457200"/>
            </a:xfrm>
            <a:grpFill/>
          </p:grpSpPr>
          <p:grpSp>
            <p:nvGrpSpPr>
              <p:cNvPr id="17" name="Gruppe 75"/>
              <p:cNvGrpSpPr>
                <a:grpSpLocks/>
              </p:cNvGrpSpPr>
              <p:nvPr/>
            </p:nvGrpSpPr>
            <p:grpSpPr bwMode="auto">
              <a:xfrm>
                <a:off x="282575" y="3462341"/>
                <a:ext cx="7080380" cy="457200"/>
                <a:chOff x="272143" y="2949958"/>
                <a:chExt cx="8556211" cy="457921"/>
              </a:xfrm>
              <a:grpFill/>
            </p:grpSpPr>
            <p:sp>
              <p:nvSpPr>
                <p:cNvPr id="23" name="Rectangle 445"/>
                <p:cNvSpPr>
                  <a:spLocks noChangeArrowheads="1"/>
                </p:cNvSpPr>
                <p:nvPr/>
              </p:nvSpPr>
              <p:spPr bwMode="auto">
                <a:xfrm>
                  <a:off x="1985299" y="2949958"/>
                  <a:ext cx="1707400" cy="457921"/>
                </a:xfrm>
                <a:prstGeom prst="rect">
                  <a:avLst/>
                </a:prstGeom>
                <a:grpFill/>
                <a:ln w="1905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24" name="Rectangle 446"/>
                <p:cNvSpPr>
                  <a:spLocks noChangeArrowheads="1"/>
                </p:cNvSpPr>
                <p:nvPr/>
              </p:nvSpPr>
              <p:spPr bwMode="auto">
                <a:xfrm>
                  <a:off x="3694616" y="2949958"/>
                  <a:ext cx="1709319" cy="457921"/>
                </a:xfrm>
                <a:prstGeom prst="rect">
                  <a:avLst/>
                </a:prstGeom>
                <a:grpFill/>
                <a:ln w="1905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25" name="Rectangle 447"/>
                <p:cNvSpPr>
                  <a:spLocks noChangeArrowheads="1"/>
                </p:cNvSpPr>
                <p:nvPr/>
              </p:nvSpPr>
              <p:spPr bwMode="auto">
                <a:xfrm>
                  <a:off x="5405853" y="2949958"/>
                  <a:ext cx="1709319" cy="457921"/>
                </a:xfrm>
                <a:prstGeom prst="rect">
                  <a:avLst/>
                </a:prstGeom>
                <a:grpFill/>
                <a:ln w="1905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26" name="Rectangle 448"/>
                <p:cNvSpPr>
                  <a:spLocks noChangeArrowheads="1"/>
                </p:cNvSpPr>
                <p:nvPr/>
              </p:nvSpPr>
              <p:spPr bwMode="auto">
                <a:xfrm>
                  <a:off x="7119009" y="2949958"/>
                  <a:ext cx="1709318" cy="457921"/>
                </a:xfrm>
                <a:prstGeom prst="rect">
                  <a:avLst/>
                </a:prstGeom>
                <a:grpFill/>
                <a:ln w="1905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27" name="Rectangle 445"/>
                <p:cNvSpPr>
                  <a:spLocks noChangeArrowheads="1"/>
                </p:cNvSpPr>
                <p:nvPr/>
              </p:nvSpPr>
              <p:spPr bwMode="auto">
                <a:xfrm>
                  <a:off x="272143" y="2949958"/>
                  <a:ext cx="1707400" cy="457921"/>
                </a:xfrm>
                <a:prstGeom prst="rect">
                  <a:avLst/>
                </a:prstGeom>
                <a:grpFill/>
                <a:ln w="1905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endParaRPr lang="en-US" noProof="1">
                    <a:latin typeface="Calibri" pitchFamily="-111" charset="0"/>
                  </a:endParaRPr>
                </a:p>
              </p:txBody>
            </p:sp>
          </p:grpSp>
          <p:sp>
            <p:nvSpPr>
              <p:cNvPr id="18" name="Rectangle 445"/>
              <p:cNvSpPr>
                <a:spLocks noChangeArrowheads="1"/>
              </p:cNvSpPr>
              <p:nvPr/>
            </p:nvSpPr>
            <p:spPr bwMode="auto">
              <a:xfrm>
                <a:off x="1822841" y="3556003"/>
                <a:ext cx="1167683" cy="300038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r>
                  <a:rPr lang="en-US" noProof="1" smtClean="0">
                    <a:latin typeface="Calibri" pitchFamily="-111" charset="0"/>
                  </a:rPr>
                  <a:t>2010</a:t>
                </a:r>
                <a:endParaRPr lang="en-US" noProof="1">
                  <a:latin typeface="Calibri" pitchFamily="-111" charset="0"/>
                </a:endParaRPr>
              </a:p>
            </p:txBody>
          </p:sp>
          <p:sp>
            <p:nvSpPr>
              <p:cNvPr id="19" name="Rectangle 446"/>
              <p:cNvSpPr>
                <a:spLocks noChangeArrowheads="1"/>
              </p:cNvSpPr>
              <p:nvPr/>
            </p:nvSpPr>
            <p:spPr bwMode="auto">
              <a:xfrm>
                <a:off x="3236179" y="3556003"/>
                <a:ext cx="1156775" cy="300038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r>
                  <a:rPr lang="en-US" noProof="1" smtClean="0">
                    <a:latin typeface="Calibri" pitchFamily="-111" charset="0"/>
                  </a:rPr>
                  <a:t>2011</a:t>
                </a:r>
                <a:endParaRPr lang="en-US" noProof="1">
                  <a:latin typeface="Calibri" pitchFamily="-111" charset="0"/>
                </a:endParaRPr>
              </a:p>
            </p:txBody>
          </p:sp>
          <p:sp>
            <p:nvSpPr>
              <p:cNvPr id="20" name="Rectangle 447"/>
              <p:cNvSpPr>
                <a:spLocks noChangeArrowheads="1"/>
              </p:cNvSpPr>
              <p:nvPr/>
            </p:nvSpPr>
            <p:spPr bwMode="auto">
              <a:xfrm>
                <a:off x="4655809" y="3556003"/>
                <a:ext cx="1190663" cy="300038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r>
                  <a:rPr lang="en-US" noProof="1" smtClean="0">
                    <a:latin typeface="Calibri" pitchFamily="-111" charset="0"/>
                  </a:rPr>
                  <a:t>2012</a:t>
                </a:r>
                <a:endParaRPr lang="en-US" noProof="1">
                  <a:latin typeface="Calibri" pitchFamily="-111" charset="0"/>
                </a:endParaRPr>
              </a:p>
            </p:txBody>
          </p:sp>
          <p:sp>
            <p:nvSpPr>
              <p:cNvPr id="21" name="Rectangle 448"/>
              <p:cNvSpPr>
                <a:spLocks noChangeArrowheads="1"/>
              </p:cNvSpPr>
              <p:nvPr/>
            </p:nvSpPr>
            <p:spPr bwMode="auto">
              <a:xfrm>
                <a:off x="6071882" y="3556003"/>
                <a:ext cx="1175555" cy="300038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r>
                  <a:rPr lang="en-US" noProof="1" smtClean="0">
                    <a:latin typeface="Calibri" pitchFamily="-111" charset="0"/>
                  </a:rPr>
                  <a:t>2013</a:t>
                </a:r>
                <a:endParaRPr lang="en-US" noProof="1">
                  <a:latin typeface="Calibri" pitchFamily="-111" charset="0"/>
                </a:endParaRPr>
              </a:p>
            </p:txBody>
          </p:sp>
          <p:sp>
            <p:nvSpPr>
              <p:cNvPr id="22" name="Rectangle 445"/>
              <p:cNvSpPr>
                <a:spLocks noChangeArrowheads="1"/>
              </p:cNvSpPr>
              <p:nvPr/>
            </p:nvSpPr>
            <p:spPr bwMode="auto">
              <a:xfrm>
                <a:off x="521163" y="3556003"/>
                <a:ext cx="1062722" cy="300038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/>
                <a:r>
                  <a:rPr lang="en-US" noProof="1" smtClean="0">
                    <a:latin typeface="Calibri" pitchFamily="-111" charset="0"/>
                  </a:rPr>
                  <a:t>2008</a:t>
                </a:r>
                <a:endParaRPr lang="en-US" noProof="1">
                  <a:latin typeface="Calibri" pitchFamily="-111" charset="0"/>
                </a:endParaRPr>
              </a:p>
            </p:txBody>
          </p:sp>
        </p:grpSp>
        <p:sp>
          <p:nvSpPr>
            <p:cNvPr id="16" name="Rectangle 448"/>
            <p:cNvSpPr>
              <a:spLocks noChangeArrowheads="1"/>
            </p:cNvSpPr>
            <p:nvPr/>
          </p:nvSpPr>
          <p:spPr bwMode="auto">
            <a:xfrm>
              <a:off x="7482595" y="3556286"/>
              <a:ext cx="1064035" cy="300037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r>
                <a:rPr lang="en-US" noProof="1" smtClean="0">
                  <a:latin typeface="Calibri" pitchFamily="-111" charset="0"/>
                </a:rPr>
                <a:t>2014</a:t>
              </a:r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28" name="Rektangel 82"/>
          <p:cNvSpPr>
            <a:spLocks noChangeArrowheads="1"/>
          </p:cNvSpPr>
          <p:nvPr/>
        </p:nvSpPr>
        <p:spPr bwMode="auto">
          <a:xfrm>
            <a:off x="179389" y="2370991"/>
            <a:ext cx="195421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OLE Planning </a:t>
            </a:r>
          </a:p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Grant</a:t>
            </a:r>
            <a:endParaRPr lang="en-US" sz="1600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29" name="Rektangel 91"/>
          <p:cNvSpPr>
            <a:spLocks noChangeArrowheads="1"/>
          </p:cNvSpPr>
          <p:nvPr/>
        </p:nvSpPr>
        <p:spPr bwMode="auto">
          <a:xfrm>
            <a:off x="2571251" y="2082226"/>
            <a:ext cx="19542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Proof </a:t>
            </a:r>
            <a:r>
              <a:rPr lang="en-US" sz="1600" b="1" noProof="1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of Concept Release</a:t>
            </a:r>
          </a:p>
        </p:txBody>
      </p:sp>
      <p:sp>
        <p:nvSpPr>
          <p:cNvPr id="30" name="Nedadgående pil 92"/>
          <p:cNvSpPr>
            <a:spLocks noChangeArrowheads="1"/>
          </p:cNvSpPr>
          <p:nvPr/>
        </p:nvSpPr>
        <p:spPr bwMode="auto">
          <a:xfrm>
            <a:off x="3416300" y="2728499"/>
            <a:ext cx="249237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" name="Rektangel 95"/>
          <p:cNvSpPr>
            <a:spLocks noChangeArrowheads="1"/>
          </p:cNvSpPr>
          <p:nvPr/>
        </p:nvSpPr>
        <p:spPr bwMode="auto">
          <a:xfrm>
            <a:off x="1447800" y="4198166"/>
            <a:ext cx="1954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Funded by Mellon Foundation </a:t>
            </a: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for OLE build Project</a:t>
            </a:r>
            <a:endParaRPr lang="en-US" sz="1600" b="1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2" name="Nedadgående pil 96"/>
          <p:cNvSpPr>
            <a:spLocks noChangeArrowheads="1"/>
          </p:cNvSpPr>
          <p:nvPr/>
        </p:nvSpPr>
        <p:spPr bwMode="auto">
          <a:xfrm rot="10800000">
            <a:off x="2292858" y="3629833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3" name="Rektangel 98"/>
          <p:cNvSpPr>
            <a:spLocks noChangeArrowheads="1"/>
          </p:cNvSpPr>
          <p:nvPr/>
        </p:nvSpPr>
        <p:spPr bwMode="auto">
          <a:xfrm>
            <a:off x="4800600" y="1600200"/>
            <a:ext cx="22860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Phase 2 </a:t>
            </a:r>
          </a:p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Mellon funding</a:t>
            </a:r>
          </a:p>
          <a:p>
            <a:pPr algn="ctr" defTabSz="801688">
              <a:spcBef>
                <a:spcPct val="20000"/>
              </a:spcBef>
            </a:pPr>
            <a:endParaRPr lang="en-US" sz="1600" b="1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4" name="Nedadgående pil 99"/>
          <p:cNvSpPr>
            <a:spLocks noChangeArrowheads="1"/>
          </p:cNvSpPr>
          <p:nvPr/>
        </p:nvSpPr>
        <p:spPr bwMode="auto">
          <a:xfrm rot="10800000">
            <a:off x="5419485" y="359569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5" name="Rektangel 100"/>
          <p:cNvSpPr>
            <a:spLocks noChangeArrowheads="1"/>
          </p:cNvSpPr>
          <p:nvPr/>
        </p:nvSpPr>
        <p:spPr bwMode="auto">
          <a:xfrm>
            <a:off x="7086600" y="3741005"/>
            <a:ext cx="1828800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OLE 1.5</a:t>
            </a:r>
          </a:p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Implementations at </a:t>
            </a:r>
          </a:p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Lehigh University and </a:t>
            </a:r>
          </a:p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University of Chicago</a:t>
            </a:r>
            <a:endParaRPr lang="en-US" sz="1600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6" name="Nedadgående pil 40"/>
          <p:cNvSpPr>
            <a:spLocks noChangeArrowheads="1"/>
          </p:cNvSpPr>
          <p:nvPr/>
        </p:nvSpPr>
        <p:spPr bwMode="auto">
          <a:xfrm rot="10800000" flipV="1">
            <a:off x="8001000" y="2549609"/>
            <a:ext cx="249238" cy="65238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B0036"/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7" name="Rektangel 95"/>
          <p:cNvSpPr>
            <a:spLocks noChangeArrowheads="1"/>
          </p:cNvSpPr>
          <p:nvPr/>
        </p:nvSpPr>
        <p:spPr bwMode="auto">
          <a:xfrm>
            <a:off x="4648200" y="4153558"/>
            <a:ext cx="1808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Partner Release</a:t>
            </a:r>
            <a:endParaRPr lang="en-US" sz="1600" b="1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8" name="Nedadgående pil 96"/>
          <p:cNvSpPr>
            <a:spLocks noChangeArrowheads="1"/>
          </p:cNvSpPr>
          <p:nvPr/>
        </p:nvSpPr>
        <p:spPr bwMode="auto">
          <a:xfrm rot="10800000" flipV="1">
            <a:off x="5791200" y="2286000"/>
            <a:ext cx="304800" cy="909638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9" name="Nedadgående pil 99"/>
          <p:cNvSpPr>
            <a:spLocks noChangeArrowheads="1"/>
          </p:cNvSpPr>
          <p:nvPr/>
        </p:nvSpPr>
        <p:spPr bwMode="auto">
          <a:xfrm rot="10800000" flipV="1">
            <a:off x="6934200" y="2595567"/>
            <a:ext cx="279264" cy="681037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0" name="Rektangel 95"/>
          <p:cNvSpPr>
            <a:spLocks noChangeArrowheads="1"/>
          </p:cNvSpPr>
          <p:nvPr/>
        </p:nvSpPr>
        <p:spPr bwMode="auto">
          <a:xfrm>
            <a:off x="6172200" y="2176046"/>
            <a:ext cx="1808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OLE 1.0</a:t>
            </a:r>
            <a:endParaRPr lang="en-US" sz="1600" b="1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2687" t="3089" r="71287" b="32046"/>
          <a:stretch>
            <a:fillRect/>
          </a:stretch>
        </p:blipFill>
        <p:spPr bwMode="auto">
          <a:xfrm>
            <a:off x="8001003" y="304800"/>
            <a:ext cx="8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124957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theme/theme1.xml><?xml version="1.0" encoding="utf-8"?>
<a:theme xmlns:a="http://schemas.openxmlformats.org/drawingml/2006/main" name="Black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515</Words>
  <Application>Microsoft Macintosh PowerPoint</Application>
  <PresentationFormat>On-screen Show (4:3)</PresentationFormat>
  <Paragraphs>136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Black-16x9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Indiana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Kuali OLE Update for EBSCO Sales</dc:title>
  <dc:subject/>
  <dc:creator>Robert H. McDonald</dc:creator>
  <cp:keywords/>
  <dc:description/>
  <cp:lastModifiedBy>Nora Roggeveen-Sams</cp:lastModifiedBy>
  <cp:revision>238</cp:revision>
  <dcterms:created xsi:type="dcterms:W3CDTF">2013-07-08T13:44:36Z</dcterms:created>
  <dcterms:modified xsi:type="dcterms:W3CDTF">2015-01-13T14:54:36Z</dcterms:modified>
  <cp:category/>
</cp:coreProperties>
</file>