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61" r:id="rId3"/>
    <p:sldId id="276" r:id="rId4"/>
    <p:sldId id="264" r:id="rId5"/>
    <p:sldId id="265" r:id="rId6"/>
    <p:sldId id="266" r:id="rId7"/>
    <p:sldId id="267" r:id="rId8"/>
    <p:sldId id="268" r:id="rId9"/>
    <p:sldId id="277" r:id="rId10"/>
    <p:sldId id="275" r:id="rId11"/>
    <p:sldId id="269" r:id="rId12"/>
    <p:sldId id="273" r:id="rId13"/>
    <p:sldId id="272" r:id="rId14"/>
    <p:sldId id="271"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38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ACBB7D-318B-49D3-B20C-4F23072B8A7F}" type="datetimeFigureOut">
              <a:rPr lang="en-US" smtClean="0"/>
              <a:t>5/15/2013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42C544-8554-4B59-9F12-2C387746CE09}" type="slidenum">
              <a:rPr lang="en-US" smtClean="0"/>
              <a:t>‹#›</a:t>
            </a:fld>
            <a:endParaRPr lang="en-US"/>
          </a:p>
        </p:txBody>
      </p:sp>
    </p:spTree>
    <p:extLst>
      <p:ext uri="{BB962C8B-B14F-4D97-AF65-F5344CB8AC3E}">
        <p14:creationId xmlns:p14="http://schemas.microsoft.com/office/powerpoint/2010/main" val="673156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AD7575C-EB93-4072-B21F-589E13E2BEE6}" type="datetimeFigureOut">
              <a:rPr lang="en-US" smtClean="0"/>
              <a:t>5/15/2013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CC411C9-25B9-4992-A32A-FC24DF567FB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D7575C-EB93-4072-B21F-589E13E2BEE6}" type="datetimeFigureOut">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C411C9-25B9-4992-A32A-FC24DF567FB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D7575C-EB93-4072-B21F-589E13E2BEE6}" type="datetimeFigureOut">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C411C9-25B9-4992-A32A-FC24DF567FB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D7575C-EB93-4072-B21F-589E13E2BEE6}" type="datetimeFigureOut">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C411C9-25B9-4992-A32A-FC24DF567FB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AD7575C-EB93-4072-B21F-589E13E2BEE6}" type="datetimeFigureOut">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C411C9-25B9-4992-A32A-FC24DF567FB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AD7575C-EB93-4072-B21F-589E13E2BEE6}" type="datetimeFigureOut">
              <a:rPr lang="en-US" smtClean="0"/>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C411C9-25B9-4992-A32A-FC24DF567FB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AD7575C-EB93-4072-B21F-589E13E2BEE6}" type="datetimeFigureOut">
              <a:rPr lang="en-US" smtClean="0"/>
              <a:t>5/15/2013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C411C9-25B9-4992-A32A-FC24DF567FB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AD7575C-EB93-4072-B21F-589E13E2BEE6}" type="datetimeFigureOut">
              <a:rPr lang="en-US" smtClean="0"/>
              <a:t>5/15/2013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C411C9-25B9-4992-A32A-FC24DF567FB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D7575C-EB93-4072-B21F-589E13E2BEE6}" type="datetimeFigureOut">
              <a:rPr lang="en-US" smtClean="0"/>
              <a:t>5/15/2013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C411C9-25B9-4992-A32A-FC24DF567FB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AD7575C-EB93-4072-B21F-589E13E2BEE6}" type="datetimeFigureOut">
              <a:rPr lang="en-US" smtClean="0"/>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C411C9-25B9-4992-A32A-FC24DF567FB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AD7575C-EB93-4072-B21F-589E13E2BEE6}" type="datetimeFigureOut">
              <a:rPr lang="en-US" smtClean="0"/>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CC411C9-25B9-4992-A32A-FC24DF567FB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AD7575C-EB93-4072-B21F-589E13E2BEE6}" type="datetimeFigureOut">
              <a:rPr lang="en-US" smtClean="0"/>
              <a:t>5/15/2013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CC411C9-25B9-4992-A32A-FC24DF567FB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Year End Processing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14128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Sample Schedule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51934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0</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Schedule</a:t>
            </a:r>
            <a:r>
              <a:rPr lang="en-US" dirty="0"/>
              <a:t>: </a:t>
            </a:r>
          </a:p>
          <a:p>
            <a:pPr lvl="1"/>
            <a:r>
              <a:rPr lang="en-US" dirty="0" err="1"/>
              <a:t>organizationReversionPriorYearAccountJob</a:t>
            </a:r>
            <a:endParaRPr lang="en-US" dirty="0"/>
          </a:p>
          <a:p>
            <a:pPr lvl="1"/>
            <a:r>
              <a:rPr lang="en-US" dirty="0" err="1"/>
              <a:t>encumbranceForwardJob</a:t>
            </a:r>
            <a:endParaRPr lang="en-US" dirty="0"/>
          </a:p>
          <a:p>
            <a:pPr lvl="1"/>
            <a:r>
              <a:rPr lang="en-US" dirty="0" err="1"/>
              <a:t>laborBalanceForwardJob</a:t>
            </a:r>
            <a:endParaRPr lang="en-US" dirty="0"/>
          </a:p>
          <a:p>
            <a:pPr marL="0" indent="0">
              <a:buNone/>
            </a:pPr>
            <a:endParaRPr lang="en-US" dirty="0"/>
          </a:p>
        </p:txBody>
      </p:sp>
    </p:spTree>
    <p:extLst>
      <p:ext uri="{BB962C8B-B14F-4D97-AF65-F5344CB8AC3E}">
        <p14:creationId xmlns:p14="http://schemas.microsoft.com/office/powerpoint/2010/main" val="1891686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Review </a:t>
            </a:r>
            <a:r>
              <a:rPr lang="en-US" dirty="0"/>
              <a:t>output from </a:t>
            </a:r>
          </a:p>
          <a:p>
            <a:pPr lvl="1"/>
            <a:r>
              <a:rPr lang="en-US" dirty="0" err="1"/>
              <a:t>organizationReversionPriorYearAccountJob</a:t>
            </a:r>
            <a:endParaRPr lang="en-US" dirty="0"/>
          </a:p>
          <a:p>
            <a:pPr lvl="1"/>
            <a:r>
              <a:rPr lang="en-US" dirty="0" err="1"/>
              <a:t>encumbranceForwardJob</a:t>
            </a:r>
            <a:endParaRPr lang="en-US" dirty="0"/>
          </a:p>
          <a:p>
            <a:pPr lvl="1"/>
            <a:r>
              <a:rPr lang="en-US" dirty="0" err="1"/>
              <a:t>laborBalanceForwardJob</a:t>
            </a:r>
            <a:endParaRPr lang="en-US" dirty="0"/>
          </a:p>
          <a:p>
            <a:pPr marL="0" indent="0">
              <a:buNone/>
            </a:pPr>
            <a:endParaRPr lang="en-US" dirty="0" smtClean="0"/>
          </a:p>
          <a:p>
            <a:pPr marL="0" indent="0">
              <a:buNone/>
            </a:pPr>
            <a:r>
              <a:rPr lang="en-US" dirty="0" smtClean="0"/>
              <a:t>If </a:t>
            </a:r>
            <a:r>
              <a:rPr lang="en-US" dirty="0"/>
              <a:t>output looks good do GLCP/LLCPs to get the files into this evening’s batch cycle.</a:t>
            </a:r>
          </a:p>
          <a:p>
            <a:pPr marL="0" indent="0">
              <a:buNone/>
            </a:pPr>
            <a:endParaRPr lang="en-US" dirty="0" smtClean="0"/>
          </a:p>
          <a:p>
            <a:pPr marL="0" indent="0">
              <a:buNone/>
            </a:pPr>
            <a:r>
              <a:rPr lang="en-US" dirty="0" smtClean="0"/>
              <a:t>Schedule</a:t>
            </a:r>
            <a:r>
              <a:rPr lang="en-US" dirty="0"/>
              <a:t>:</a:t>
            </a:r>
          </a:p>
          <a:p>
            <a:pPr lvl="1"/>
            <a:r>
              <a:rPr lang="en-US" dirty="0" err="1"/>
              <a:t>nominalActivityClosingJob</a:t>
            </a:r>
            <a:endParaRPr lang="en-US" dirty="0"/>
          </a:p>
          <a:p>
            <a:endParaRPr lang="en-US" dirty="0"/>
          </a:p>
        </p:txBody>
      </p:sp>
    </p:spTree>
    <p:extLst>
      <p:ext uri="{BB962C8B-B14F-4D97-AF65-F5344CB8AC3E}">
        <p14:creationId xmlns:p14="http://schemas.microsoft.com/office/powerpoint/2010/main" val="1261296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Make </a:t>
            </a:r>
            <a:r>
              <a:rPr lang="en-US" dirty="0"/>
              <a:t>sure the entries from these 3 jobs posted without incident:</a:t>
            </a:r>
          </a:p>
          <a:p>
            <a:pPr lvl="1"/>
            <a:r>
              <a:rPr lang="en-US" dirty="0" err="1"/>
              <a:t>organizationReversionPriorYearAccountJob</a:t>
            </a:r>
            <a:endParaRPr lang="en-US" dirty="0"/>
          </a:p>
          <a:p>
            <a:pPr lvl="1"/>
            <a:r>
              <a:rPr lang="en-US" dirty="0" err="1"/>
              <a:t>encumbranceForwardJob</a:t>
            </a:r>
            <a:endParaRPr lang="en-US" dirty="0"/>
          </a:p>
          <a:p>
            <a:pPr lvl="1"/>
            <a:r>
              <a:rPr lang="en-US" dirty="0" err="1"/>
              <a:t>laborBalanceForwardJob</a:t>
            </a:r>
            <a:endParaRPr lang="en-US" dirty="0"/>
          </a:p>
          <a:p>
            <a:pPr marL="0" indent="0">
              <a:buNone/>
            </a:pPr>
            <a:endParaRPr lang="en-US" dirty="0"/>
          </a:p>
          <a:p>
            <a:pPr marL="0" indent="0">
              <a:buNone/>
            </a:pPr>
            <a:r>
              <a:rPr lang="en-US" dirty="0"/>
              <a:t>Review output from</a:t>
            </a:r>
          </a:p>
          <a:p>
            <a:pPr lvl="1"/>
            <a:r>
              <a:rPr lang="en-US" dirty="0" err="1"/>
              <a:t>nominalActivityClosingJob</a:t>
            </a:r>
            <a:endParaRPr lang="en-US" dirty="0"/>
          </a:p>
          <a:p>
            <a:pPr marL="0" indent="0">
              <a:buNone/>
            </a:pPr>
            <a:endParaRPr lang="en-US" dirty="0" smtClean="0"/>
          </a:p>
          <a:p>
            <a:pPr marL="0" indent="0">
              <a:buNone/>
            </a:pPr>
            <a:r>
              <a:rPr lang="en-US" dirty="0" smtClean="0"/>
              <a:t>If </a:t>
            </a:r>
            <a:r>
              <a:rPr lang="en-US" dirty="0"/>
              <a:t>output looks good do a GLCP to get the file into this evening’s batch cycle.</a:t>
            </a:r>
          </a:p>
          <a:p>
            <a:pPr marL="0" indent="0">
              <a:buNone/>
            </a:pPr>
            <a:r>
              <a:rPr lang="en-US" dirty="0"/>
              <a:t> </a:t>
            </a:r>
          </a:p>
          <a:p>
            <a:pPr marL="0" indent="0">
              <a:buNone/>
            </a:pPr>
            <a:r>
              <a:rPr lang="en-US" dirty="0"/>
              <a:t>Schedule:</a:t>
            </a:r>
          </a:p>
          <a:p>
            <a:pPr lvl="1"/>
            <a:r>
              <a:rPr lang="en-US" dirty="0" err="1"/>
              <a:t>balanceForwardJob</a:t>
            </a:r>
            <a:endParaRPr lang="en-US" dirty="0"/>
          </a:p>
          <a:p>
            <a:endParaRPr lang="en-US" dirty="0"/>
          </a:p>
        </p:txBody>
      </p:sp>
    </p:spTree>
    <p:extLst>
      <p:ext uri="{BB962C8B-B14F-4D97-AF65-F5344CB8AC3E}">
        <p14:creationId xmlns:p14="http://schemas.microsoft.com/office/powerpoint/2010/main" val="4232592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Day </a:t>
            </a:r>
            <a:r>
              <a:rPr lang="en-US" dirty="0" smtClean="0"/>
              <a:t>3</a:t>
            </a:r>
            <a:endParaRPr lang="en-US" dirty="0"/>
          </a:p>
        </p:txBody>
      </p:sp>
      <p:sp>
        <p:nvSpPr>
          <p:cNvPr id="3" name="Content Placeholder 2"/>
          <p:cNvSpPr>
            <a:spLocks noGrp="1"/>
          </p:cNvSpPr>
          <p:nvPr>
            <p:ph idx="1"/>
          </p:nvPr>
        </p:nvSpPr>
        <p:spPr/>
        <p:txBody>
          <a:bodyPr/>
          <a:lstStyle/>
          <a:p>
            <a:pPr marL="0" indent="0">
              <a:buNone/>
            </a:pPr>
            <a:r>
              <a:rPr lang="en-US" dirty="0" smtClean="0"/>
              <a:t>Make </a:t>
            </a:r>
            <a:r>
              <a:rPr lang="en-US" dirty="0"/>
              <a:t>sure the entries from this job posted without incident:</a:t>
            </a:r>
          </a:p>
          <a:p>
            <a:pPr lvl="1"/>
            <a:r>
              <a:rPr lang="en-US" dirty="0" err="1" smtClean="0"/>
              <a:t>nominalActivityClosingJob</a:t>
            </a:r>
            <a:endParaRPr lang="en-US" dirty="0" smtClean="0"/>
          </a:p>
          <a:p>
            <a:pPr marL="393192" lvl="1" indent="0">
              <a:buNone/>
            </a:pPr>
            <a:endParaRPr lang="en-US" dirty="0" smtClean="0"/>
          </a:p>
          <a:p>
            <a:pPr marL="0" indent="0">
              <a:buNone/>
            </a:pPr>
            <a:r>
              <a:rPr lang="en-US" dirty="0" smtClean="0"/>
              <a:t>Review </a:t>
            </a:r>
            <a:r>
              <a:rPr lang="en-US" dirty="0"/>
              <a:t>output from</a:t>
            </a:r>
          </a:p>
          <a:p>
            <a:pPr lvl="1"/>
            <a:r>
              <a:rPr lang="en-US" dirty="0" err="1"/>
              <a:t>balanceForwardJob</a:t>
            </a:r>
            <a:endParaRPr lang="en-US" dirty="0"/>
          </a:p>
          <a:p>
            <a:pPr marL="0" indent="0">
              <a:buNone/>
            </a:pPr>
            <a:endParaRPr lang="en-US" dirty="0" smtClean="0"/>
          </a:p>
          <a:p>
            <a:pPr marL="0" indent="0">
              <a:buNone/>
            </a:pPr>
            <a:r>
              <a:rPr lang="en-US" dirty="0" smtClean="0"/>
              <a:t>If </a:t>
            </a:r>
            <a:r>
              <a:rPr lang="en-US" dirty="0"/>
              <a:t>output looks good do a GLCP to get the file into this evening’s batch cycle.</a:t>
            </a:r>
          </a:p>
          <a:p>
            <a:endParaRPr lang="en-US" dirty="0"/>
          </a:p>
        </p:txBody>
      </p:sp>
    </p:spTree>
    <p:extLst>
      <p:ext uri="{BB962C8B-B14F-4D97-AF65-F5344CB8AC3E}">
        <p14:creationId xmlns:p14="http://schemas.microsoft.com/office/powerpoint/2010/main" val="4281618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a:t>
            </a:r>
            <a:endParaRPr lang="en-US" dirty="0"/>
          </a:p>
        </p:txBody>
      </p:sp>
      <p:sp>
        <p:nvSpPr>
          <p:cNvPr id="3" name="Content Placeholder 2"/>
          <p:cNvSpPr>
            <a:spLocks noGrp="1"/>
          </p:cNvSpPr>
          <p:nvPr>
            <p:ph idx="1"/>
          </p:nvPr>
        </p:nvSpPr>
        <p:spPr/>
        <p:txBody>
          <a:bodyPr/>
          <a:lstStyle/>
          <a:p>
            <a:pPr marL="0" indent="0">
              <a:buNone/>
            </a:pPr>
            <a:r>
              <a:rPr lang="en-US" dirty="0" smtClean="0"/>
              <a:t>Make </a:t>
            </a:r>
            <a:r>
              <a:rPr lang="en-US" dirty="0"/>
              <a:t>sure the entries from this job posted without incident</a:t>
            </a:r>
            <a:r>
              <a:rPr lang="en-US" dirty="0" smtClean="0"/>
              <a:t>:</a:t>
            </a:r>
          </a:p>
          <a:p>
            <a:pPr marL="0" indent="0">
              <a:buNone/>
            </a:pPr>
            <a:endParaRPr lang="en-US" dirty="0"/>
          </a:p>
          <a:p>
            <a:pPr lvl="1"/>
            <a:r>
              <a:rPr lang="en-US" dirty="0" err="1"/>
              <a:t>balanceForwardJob</a:t>
            </a:r>
            <a:endParaRPr lang="en-US" dirty="0"/>
          </a:p>
          <a:p>
            <a:pPr marL="0" indent="0">
              <a:buNone/>
            </a:pPr>
            <a:r>
              <a:rPr lang="en-US" dirty="0"/>
              <a:t> </a:t>
            </a:r>
            <a:endParaRPr lang="en-US" dirty="0" smtClean="0"/>
          </a:p>
          <a:p>
            <a:pPr marL="0" indent="0">
              <a:buNone/>
            </a:pPr>
            <a:r>
              <a:rPr lang="en-US" dirty="0" smtClean="0"/>
              <a:t>Miller </a:t>
            </a:r>
            <a:r>
              <a:rPr lang="en-US" dirty="0"/>
              <a:t>Time</a:t>
            </a:r>
          </a:p>
          <a:p>
            <a:endParaRPr lang="en-US" dirty="0"/>
          </a:p>
        </p:txBody>
      </p:sp>
    </p:spTree>
    <p:extLst>
      <p:ext uri="{BB962C8B-B14F-4D97-AF65-F5344CB8AC3E}">
        <p14:creationId xmlns:p14="http://schemas.microsoft.com/office/powerpoint/2010/main" val="2796481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Jobs</a:t>
            </a:r>
            <a:endParaRPr lang="en-US" dirty="0"/>
          </a:p>
        </p:txBody>
      </p:sp>
      <p:sp>
        <p:nvSpPr>
          <p:cNvPr id="3" name="Content Placeholder 2"/>
          <p:cNvSpPr>
            <a:spLocks noGrp="1"/>
          </p:cNvSpPr>
          <p:nvPr>
            <p:ph idx="1"/>
          </p:nvPr>
        </p:nvSpPr>
        <p:spPr/>
        <p:txBody>
          <a:bodyPr/>
          <a:lstStyle/>
          <a:p>
            <a:r>
              <a:rPr lang="en-US" dirty="0" smtClean="0"/>
              <a:t>Organization Reversions/</a:t>
            </a:r>
            <a:r>
              <a:rPr lang="en-US" dirty="0" err="1" smtClean="0"/>
              <a:t>Carryforward</a:t>
            </a:r>
            <a:endParaRPr lang="en-US" dirty="0" smtClean="0"/>
          </a:p>
          <a:p>
            <a:r>
              <a:rPr lang="en-US" dirty="0" smtClean="0"/>
              <a:t>Encumbrance Forward</a:t>
            </a:r>
          </a:p>
          <a:p>
            <a:r>
              <a:rPr lang="en-US" dirty="0" smtClean="0"/>
              <a:t>Labor Balance Forward</a:t>
            </a:r>
          </a:p>
          <a:p>
            <a:r>
              <a:rPr lang="en-US" dirty="0" smtClean="0"/>
              <a:t>Close Out Nominal Balances</a:t>
            </a:r>
          </a:p>
          <a:p>
            <a:r>
              <a:rPr lang="en-US" dirty="0" smtClean="0"/>
              <a:t>Beginning Balance </a:t>
            </a:r>
            <a:r>
              <a:rPr lang="en-US" dirty="0" err="1" smtClean="0"/>
              <a:t>Carryforward</a:t>
            </a:r>
            <a:endParaRPr lang="en-US" dirty="0" smtClean="0"/>
          </a:p>
          <a:p>
            <a:pPr lvl="1"/>
            <a:r>
              <a:rPr lang="en-US" dirty="0" smtClean="0"/>
              <a:t>Inception to date balances</a:t>
            </a:r>
          </a:p>
          <a:p>
            <a:endParaRPr lang="en-US" dirty="0" smtClean="0"/>
          </a:p>
          <a:p>
            <a:endParaRPr lang="en-US" dirty="0"/>
          </a:p>
        </p:txBody>
      </p:sp>
    </p:spTree>
    <p:extLst>
      <p:ext uri="{BB962C8B-B14F-4D97-AF65-F5344CB8AC3E}">
        <p14:creationId xmlns:p14="http://schemas.microsoft.com/office/powerpoint/2010/main" val="2396175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Jobs</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a:t>Each of the year-end programs create Origin Entry Groups for pre-editing by GLCP and later processing by the accounting cycle.</a:t>
            </a:r>
          </a:p>
          <a:p>
            <a:pPr marL="0" indent="0">
              <a:buNone/>
            </a:pPr>
            <a:endParaRPr lang="en-US" b="1" dirty="0" smtClean="0"/>
          </a:p>
          <a:p>
            <a:r>
              <a:rPr lang="en-US" b="1" dirty="0" smtClean="0"/>
              <a:t>Organization </a:t>
            </a:r>
            <a:r>
              <a:rPr lang="en-US" b="1" dirty="0"/>
              <a:t>Reversions and Carry Forwards (</a:t>
            </a:r>
            <a:r>
              <a:rPr lang="en-US" b="1" dirty="0" smtClean="0"/>
              <a:t>Optional)</a:t>
            </a:r>
          </a:p>
          <a:p>
            <a:pPr lvl="1"/>
            <a:r>
              <a:rPr lang="en-US" dirty="0" smtClean="0"/>
              <a:t>Driven </a:t>
            </a:r>
            <a:r>
              <a:rPr lang="en-US" dirty="0"/>
              <a:t>by the GL Balance (GLBL) table and Organization Reversion reference tables.  Computes budget and cash reversion and carry forward amounts based on a set of defined business rules. </a:t>
            </a:r>
            <a:endParaRPr lang="en-US" dirty="0" smtClean="0"/>
          </a:p>
          <a:p>
            <a:r>
              <a:rPr lang="en-US" b="1" dirty="0" smtClean="0"/>
              <a:t>Organization Reversion Prior Year Account Job</a:t>
            </a:r>
          </a:p>
          <a:p>
            <a:pPr lvl="1"/>
            <a:r>
              <a:rPr lang="en-US" dirty="0" smtClean="0"/>
              <a:t>Creates a copy of the current year’s accounts for use in Year End jobs. </a:t>
            </a:r>
            <a:endParaRPr lang="en-US" dirty="0"/>
          </a:p>
        </p:txBody>
      </p:sp>
    </p:spTree>
    <p:extLst>
      <p:ext uri="{BB962C8B-B14F-4D97-AF65-F5344CB8AC3E}">
        <p14:creationId xmlns:p14="http://schemas.microsoft.com/office/powerpoint/2010/main" val="2265926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Jobs</a:t>
            </a:r>
            <a:endParaRPr lang="en-US" dirty="0"/>
          </a:p>
        </p:txBody>
      </p:sp>
      <p:sp>
        <p:nvSpPr>
          <p:cNvPr id="3" name="Content Placeholder 2"/>
          <p:cNvSpPr>
            <a:spLocks noGrp="1"/>
          </p:cNvSpPr>
          <p:nvPr>
            <p:ph idx="1"/>
          </p:nvPr>
        </p:nvSpPr>
        <p:spPr/>
        <p:txBody>
          <a:bodyPr/>
          <a:lstStyle/>
          <a:p>
            <a:r>
              <a:rPr lang="en-US" b="1" dirty="0"/>
              <a:t>Encumbrance </a:t>
            </a:r>
            <a:r>
              <a:rPr lang="en-US" b="1" dirty="0" smtClean="0"/>
              <a:t>Forward</a:t>
            </a:r>
          </a:p>
          <a:p>
            <a:pPr lvl="1"/>
            <a:r>
              <a:rPr lang="en-US" dirty="0" smtClean="0"/>
              <a:t>Selects </a:t>
            </a:r>
            <a:r>
              <a:rPr lang="en-US" dirty="0"/>
              <a:t>from the Open Encumbrance File (GLEC).  Sets up outstanding encumbrances for the new fiscal year. Purchase Orders roll over from year to year.</a:t>
            </a:r>
          </a:p>
          <a:p>
            <a:endParaRPr lang="en-US" b="1" dirty="0" smtClean="0"/>
          </a:p>
          <a:p>
            <a:r>
              <a:rPr lang="en-US" b="1" dirty="0" smtClean="0"/>
              <a:t>Labor </a:t>
            </a:r>
            <a:r>
              <a:rPr lang="en-US" b="1" dirty="0"/>
              <a:t>Balance </a:t>
            </a:r>
            <a:r>
              <a:rPr lang="en-US" b="1" dirty="0" smtClean="0"/>
              <a:t>Forwards</a:t>
            </a:r>
          </a:p>
          <a:p>
            <a:pPr lvl="1"/>
            <a:r>
              <a:rPr lang="en-US" dirty="0" smtClean="0"/>
              <a:t>Selects </a:t>
            </a:r>
            <a:r>
              <a:rPr lang="en-US" dirty="0"/>
              <a:t>from Labor Balance (LLBL) and creates inception to date balances for select groups of accounts.</a:t>
            </a:r>
          </a:p>
          <a:p>
            <a:endParaRPr lang="en-US" dirty="0"/>
          </a:p>
        </p:txBody>
      </p:sp>
    </p:spTree>
    <p:extLst>
      <p:ext uri="{BB962C8B-B14F-4D97-AF65-F5344CB8AC3E}">
        <p14:creationId xmlns:p14="http://schemas.microsoft.com/office/powerpoint/2010/main" val="2173756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93914"/>
            <a:ext cx="7663543" cy="1254034"/>
          </a:xfrm>
        </p:spPr>
        <p:txBody>
          <a:bodyPr tIns="21100">
            <a:normAutofit/>
          </a:bodyPr>
          <a:lstStyle/>
          <a:p>
            <a:r>
              <a:rPr lang="en-US" dirty="0" smtClean="0"/>
              <a:t>Jobs</a:t>
            </a:r>
            <a:endParaRPr lang="en-US" dirty="0"/>
          </a:p>
        </p:txBody>
      </p:sp>
      <p:sp>
        <p:nvSpPr>
          <p:cNvPr id="3" name="Content Placeholder 2"/>
          <p:cNvSpPr>
            <a:spLocks noGrp="1"/>
          </p:cNvSpPr>
          <p:nvPr>
            <p:ph idx="1"/>
          </p:nvPr>
        </p:nvSpPr>
        <p:spPr/>
        <p:txBody>
          <a:bodyPr lIns="42200" tIns="21100" rIns="42200" bIns="21100">
            <a:normAutofit fontScale="92500" lnSpcReduction="10000"/>
          </a:bodyPr>
          <a:lstStyle/>
          <a:p>
            <a:r>
              <a:rPr lang="en-US" b="1" dirty="0" smtClean="0"/>
              <a:t>Close Out of Nominal Activity</a:t>
            </a:r>
          </a:p>
          <a:p>
            <a:pPr lvl="1"/>
            <a:r>
              <a:rPr lang="en-US" dirty="0" smtClean="0"/>
              <a:t>Based on the balances GL Balance (GLBL), this program closes all nominal activity (Income and Expenses) to Fund Balance in the year being closed.  Must run after Organization Reversions if that program is part of closing.</a:t>
            </a:r>
          </a:p>
          <a:p>
            <a:endParaRPr lang="en-US" dirty="0" smtClean="0"/>
          </a:p>
          <a:p>
            <a:r>
              <a:rPr lang="en-US" b="1" dirty="0" smtClean="0"/>
              <a:t>Beginning Balance Forwards </a:t>
            </a:r>
            <a:endParaRPr lang="en-US" dirty="0"/>
          </a:p>
          <a:p>
            <a:pPr lvl="1"/>
            <a:r>
              <a:rPr lang="en-US" dirty="0" smtClean="0"/>
              <a:t>Carries forward GL Balances (GLBL) for Assets, Liabilities, and Fund Balance as Financial Beginning Balances and cumulative income, expenses and budget as inception to date balances.  Must run after Closing Nominal Activity to accurately bring forward Fund Balance.</a:t>
            </a:r>
          </a:p>
        </p:txBody>
      </p:sp>
    </p:spTree>
    <p:extLst>
      <p:ext uri="{BB962C8B-B14F-4D97-AF65-F5344CB8AC3E}">
        <p14:creationId xmlns:p14="http://schemas.microsoft.com/office/powerpoint/2010/main" val="1219316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Jobs</a:t>
            </a:r>
            <a:endParaRPr lang="en-US" dirty="0"/>
          </a:p>
        </p:txBody>
      </p:sp>
      <p:sp>
        <p:nvSpPr>
          <p:cNvPr id="3" name="Content Placeholder 2"/>
          <p:cNvSpPr>
            <a:spLocks noGrp="1"/>
          </p:cNvSpPr>
          <p:nvPr>
            <p:ph idx="1"/>
          </p:nvPr>
        </p:nvSpPr>
        <p:spPr/>
        <p:txBody>
          <a:bodyPr>
            <a:normAutofit lnSpcReduction="10000"/>
          </a:bodyPr>
          <a:lstStyle/>
          <a:p>
            <a:r>
              <a:rPr lang="en-US" dirty="0" smtClean="0"/>
              <a:t>Auto Disapprove</a:t>
            </a:r>
          </a:p>
          <a:p>
            <a:pPr lvl="1"/>
            <a:r>
              <a:rPr lang="en-US" dirty="0" smtClean="0"/>
              <a:t>Specify the Document types that should NOT be disapproved.</a:t>
            </a:r>
          </a:p>
          <a:p>
            <a:pPr lvl="1"/>
            <a:r>
              <a:rPr lang="en-US" dirty="0" smtClean="0"/>
              <a:t>Specify the Parent Document types that should be disapproved.</a:t>
            </a:r>
          </a:p>
          <a:p>
            <a:r>
              <a:rPr lang="en-US" dirty="0" smtClean="0"/>
              <a:t>Fiscal Year Makers</a:t>
            </a:r>
          </a:p>
          <a:p>
            <a:pPr lvl="1"/>
            <a:r>
              <a:rPr lang="en-US" dirty="0" smtClean="0"/>
              <a:t>Creates next year’s table</a:t>
            </a:r>
          </a:p>
          <a:p>
            <a:pPr lvl="1"/>
            <a:r>
              <a:rPr lang="en-US" dirty="0" smtClean="0"/>
              <a:t>Run in </a:t>
            </a:r>
            <a:r>
              <a:rPr lang="en-US" dirty="0" err="1" smtClean="0"/>
              <a:t>Aprilish</a:t>
            </a:r>
            <a:r>
              <a:rPr lang="en-US" dirty="0" smtClean="0"/>
              <a:t> – to facilitate next year’s purchases</a:t>
            </a:r>
          </a:p>
          <a:p>
            <a:pPr lvl="2"/>
            <a:r>
              <a:rPr lang="en-US" dirty="0" smtClean="0"/>
              <a:t>Set </a:t>
            </a:r>
            <a:r>
              <a:rPr lang="en-US" dirty="0" err="1" smtClean="0"/>
              <a:t>Parm</a:t>
            </a:r>
            <a:r>
              <a:rPr lang="en-US" dirty="0" smtClean="0"/>
              <a:t>: Allow Encumber Next Year Days</a:t>
            </a:r>
          </a:p>
          <a:p>
            <a:r>
              <a:rPr lang="en-US" dirty="0" smtClean="0"/>
              <a:t>Genesis</a:t>
            </a:r>
          </a:p>
          <a:p>
            <a:pPr lvl="1"/>
            <a:r>
              <a:rPr lang="en-US" dirty="0" smtClean="0"/>
              <a:t>Creates Budget Construction</a:t>
            </a:r>
          </a:p>
          <a:p>
            <a:pPr lvl="1"/>
            <a:endParaRPr lang="en-US" dirty="0"/>
          </a:p>
        </p:txBody>
      </p:sp>
    </p:spTree>
    <p:extLst>
      <p:ext uri="{BB962C8B-B14F-4D97-AF65-F5344CB8AC3E}">
        <p14:creationId xmlns:p14="http://schemas.microsoft.com/office/powerpoint/2010/main" val="1327187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Parameters</a:t>
            </a:r>
            <a:endParaRPr lang="en-US" dirty="0"/>
          </a:p>
        </p:txBody>
      </p:sp>
      <p:sp>
        <p:nvSpPr>
          <p:cNvPr id="3" name="Content Placeholder 2"/>
          <p:cNvSpPr>
            <a:spLocks noGrp="1"/>
          </p:cNvSpPr>
          <p:nvPr>
            <p:ph idx="1"/>
          </p:nvPr>
        </p:nvSpPr>
        <p:spPr/>
        <p:txBody>
          <a:bodyPr>
            <a:normAutofit fontScale="92500"/>
          </a:bodyPr>
          <a:lstStyle/>
          <a:p>
            <a:r>
              <a:rPr lang="en-US" dirty="0" err="1" smtClean="0"/>
              <a:t>BalanceForwardStep</a:t>
            </a:r>
            <a:endParaRPr lang="en-US" dirty="0" smtClean="0"/>
          </a:p>
          <a:p>
            <a:pPr lvl="1"/>
            <a:r>
              <a:rPr lang="en-US" dirty="0" smtClean="0"/>
              <a:t>Balance types to roll forward for Balance Sheet (AC;NB)</a:t>
            </a:r>
          </a:p>
          <a:p>
            <a:pPr lvl="1"/>
            <a:r>
              <a:rPr lang="en-US" dirty="0" smtClean="0"/>
              <a:t>Balances types to roll forward for Income Statement (AC;CB)</a:t>
            </a:r>
          </a:p>
          <a:p>
            <a:pPr lvl="1"/>
            <a:r>
              <a:rPr lang="en-US" dirty="0" smtClean="0"/>
              <a:t>Sub Fund Groups for Inception to Date Reporting (</a:t>
            </a:r>
            <a:r>
              <a:rPr lang="en-US" dirty="0" err="1" smtClean="0"/>
              <a:t>eg</a:t>
            </a:r>
            <a:r>
              <a:rPr lang="en-US" dirty="0" smtClean="0"/>
              <a:t> Plant Funds)</a:t>
            </a:r>
          </a:p>
          <a:p>
            <a:r>
              <a:rPr lang="en-US" dirty="0" err="1" smtClean="0"/>
              <a:t>EncumbranceForwardStep</a:t>
            </a:r>
            <a:endParaRPr lang="en-US" dirty="0" smtClean="0"/>
          </a:p>
          <a:p>
            <a:pPr lvl="1"/>
            <a:r>
              <a:rPr lang="en-US" dirty="0" smtClean="0"/>
              <a:t>Offset object code for external encumbrance (Purchase Orders – Fund Balance object code)</a:t>
            </a:r>
          </a:p>
          <a:p>
            <a:pPr lvl="1"/>
            <a:r>
              <a:rPr lang="en-US" dirty="0" smtClean="0"/>
              <a:t>Forward Encumbrance Balance Type and Origin Code (includes or excludes encumbrances)</a:t>
            </a:r>
          </a:p>
          <a:p>
            <a:pPr lvl="1"/>
            <a:r>
              <a:rPr lang="en-US" dirty="0" smtClean="0"/>
              <a:t>Forward Encumbrance Balance Types</a:t>
            </a:r>
          </a:p>
        </p:txBody>
      </p:sp>
    </p:spTree>
    <p:extLst>
      <p:ext uri="{BB962C8B-B14F-4D97-AF65-F5344CB8AC3E}">
        <p14:creationId xmlns:p14="http://schemas.microsoft.com/office/powerpoint/2010/main" val="2067464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Parameters</a:t>
            </a:r>
            <a:endParaRPr lang="en-US" dirty="0"/>
          </a:p>
        </p:txBody>
      </p:sp>
      <p:sp>
        <p:nvSpPr>
          <p:cNvPr id="3" name="Content Placeholder 2"/>
          <p:cNvSpPr>
            <a:spLocks noGrp="1"/>
          </p:cNvSpPr>
          <p:nvPr>
            <p:ph idx="1"/>
          </p:nvPr>
        </p:nvSpPr>
        <p:spPr/>
        <p:txBody>
          <a:bodyPr/>
          <a:lstStyle/>
          <a:p>
            <a:r>
              <a:rPr lang="en-US" dirty="0" err="1" smtClean="0"/>
              <a:t>NominalActivityClosingStep</a:t>
            </a:r>
            <a:endParaRPr lang="en-US" dirty="0" smtClean="0"/>
          </a:p>
          <a:p>
            <a:pPr lvl="1"/>
            <a:r>
              <a:rPr lang="en-US" dirty="0" smtClean="0"/>
              <a:t>Net Expense Object Code</a:t>
            </a:r>
          </a:p>
          <a:p>
            <a:pPr lvl="1"/>
            <a:r>
              <a:rPr lang="en-US" dirty="0" smtClean="0"/>
              <a:t>Net Revenue Object Code</a:t>
            </a:r>
            <a:endParaRPr lang="en-US" dirty="0"/>
          </a:p>
          <a:p>
            <a:r>
              <a:rPr lang="en-US" dirty="0" smtClean="0"/>
              <a:t>Payment Request Processing – Year End</a:t>
            </a:r>
          </a:p>
          <a:p>
            <a:pPr lvl="1"/>
            <a:r>
              <a:rPr lang="en-US" dirty="0" smtClean="0"/>
              <a:t>Allow </a:t>
            </a:r>
            <a:r>
              <a:rPr lang="en-US" dirty="0" err="1"/>
              <a:t>B</a:t>
            </a:r>
            <a:r>
              <a:rPr lang="en-US" dirty="0" err="1" smtClean="0"/>
              <a:t>ackpost</a:t>
            </a:r>
            <a:r>
              <a:rPr lang="en-US" dirty="0" smtClean="0"/>
              <a:t> Days – number of days after fiscal year end a PREQ is allowed to post to the previous year. </a:t>
            </a:r>
          </a:p>
          <a:p>
            <a:endParaRPr lang="en-US" dirty="0"/>
          </a:p>
        </p:txBody>
      </p:sp>
    </p:spTree>
    <p:extLst>
      <p:ext uri="{BB962C8B-B14F-4D97-AF65-F5344CB8AC3E}">
        <p14:creationId xmlns:p14="http://schemas.microsoft.com/office/powerpoint/2010/main" val="982792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Year End Docs</a:t>
            </a:r>
            <a:endParaRPr lang="en-US" dirty="0"/>
          </a:p>
        </p:txBody>
      </p:sp>
      <p:sp>
        <p:nvSpPr>
          <p:cNvPr id="3" name="Content Placeholder 2"/>
          <p:cNvSpPr>
            <a:spLocks noGrp="1"/>
          </p:cNvSpPr>
          <p:nvPr>
            <p:ph idx="1"/>
          </p:nvPr>
        </p:nvSpPr>
        <p:spPr/>
        <p:txBody>
          <a:bodyPr/>
          <a:lstStyle/>
          <a:p>
            <a:r>
              <a:rPr lang="en-US" dirty="0" smtClean="0"/>
              <a:t>Post to 13</a:t>
            </a:r>
            <a:r>
              <a:rPr lang="en-US" baseline="30000" dirty="0" smtClean="0"/>
              <a:t>th</a:t>
            </a:r>
            <a:r>
              <a:rPr lang="en-US" dirty="0" smtClean="0"/>
              <a:t> Period – usually 7/1 – mid July</a:t>
            </a:r>
          </a:p>
          <a:p>
            <a:r>
              <a:rPr lang="en-US" dirty="0" smtClean="0"/>
              <a:t>YE Distribution of Income and Expense</a:t>
            </a:r>
          </a:p>
          <a:p>
            <a:r>
              <a:rPr lang="en-US" dirty="0" smtClean="0"/>
              <a:t>YE Budget Adjustment</a:t>
            </a:r>
          </a:p>
          <a:p>
            <a:r>
              <a:rPr lang="en-US" dirty="0" smtClean="0"/>
              <a:t>YE General Error Correction</a:t>
            </a:r>
          </a:p>
          <a:p>
            <a:r>
              <a:rPr lang="en-US" dirty="0" smtClean="0"/>
              <a:t>YE Transfer of Funds</a:t>
            </a:r>
            <a:endParaRPr lang="en-US" dirty="0"/>
          </a:p>
        </p:txBody>
      </p:sp>
    </p:spTree>
    <p:extLst>
      <p:ext uri="{BB962C8B-B14F-4D97-AF65-F5344CB8AC3E}">
        <p14:creationId xmlns:p14="http://schemas.microsoft.com/office/powerpoint/2010/main" val="17724363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758</TotalTime>
  <Words>568</Words>
  <Application>Microsoft Office PowerPoint</Application>
  <PresentationFormat>On-screen Show (4:3)</PresentationFormat>
  <Paragraphs>101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Year End Processing</vt:lpstr>
      <vt:lpstr>Jobs</vt:lpstr>
      <vt:lpstr>Jobs</vt:lpstr>
      <vt:lpstr>Jobs</vt:lpstr>
      <vt:lpstr>Jobs</vt:lpstr>
      <vt:lpstr>Other Jobs</vt:lpstr>
      <vt:lpstr>Parameters</vt:lpstr>
      <vt:lpstr>Parameters</vt:lpstr>
      <vt:lpstr>Year End Docs</vt:lpstr>
      <vt:lpstr>Sample Schedule</vt:lpstr>
      <vt:lpstr>Day 0</vt:lpstr>
      <vt:lpstr>Day 1</vt:lpstr>
      <vt:lpstr>Day 2</vt:lpstr>
      <vt:lpstr>Day 3</vt:lpstr>
      <vt:lpstr>Day 4</vt:lpstr>
    </vt:vector>
  </TitlesOfParts>
  <Company>University of Arizona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End Processing</dc:title>
  <dc:creator>Kymber Horn</dc:creator>
  <cp:lastModifiedBy>Roggeveen-Sams, Nora Lee</cp:lastModifiedBy>
  <cp:revision>7</cp:revision>
  <dcterms:created xsi:type="dcterms:W3CDTF">2013-05-15T00:11:58Z</dcterms:created>
  <dcterms:modified xsi:type="dcterms:W3CDTF">2013-05-15T19:04:00Z</dcterms:modified>
</cp:coreProperties>
</file>